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rts/chart3.xml" ContentType="application/vnd.openxmlformats-officedocument.drawingml.chart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83"/>
  </p:notesMasterIdLst>
  <p:sldIdLst>
    <p:sldId id="256" r:id="rId2"/>
    <p:sldId id="619" r:id="rId3"/>
    <p:sldId id="464" r:id="rId4"/>
    <p:sldId id="555" r:id="rId5"/>
    <p:sldId id="552" r:id="rId6"/>
    <p:sldId id="556" r:id="rId7"/>
    <p:sldId id="554" r:id="rId8"/>
    <p:sldId id="605" r:id="rId9"/>
    <p:sldId id="435" r:id="rId10"/>
    <p:sldId id="557" r:id="rId11"/>
    <p:sldId id="600" r:id="rId12"/>
    <p:sldId id="599" r:id="rId13"/>
    <p:sldId id="559" r:id="rId14"/>
    <p:sldId id="598" r:id="rId15"/>
    <p:sldId id="606" r:id="rId16"/>
    <p:sldId id="562" r:id="rId17"/>
    <p:sldId id="564" r:id="rId18"/>
    <p:sldId id="572" r:id="rId19"/>
    <p:sldId id="574" r:id="rId20"/>
    <p:sldId id="573" r:id="rId21"/>
    <p:sldId id="607" r:id="rId22"/>
    <p:sldId id="566" r:id="rId23"/>
    <p:sldId id="576" r:id="rId24"/>
    <p:sldId id="575" r:id="rId25"/>
    <p:sldId id="567" r:id="rId26"/>
    <p:sldId id="569" r:id="rId27"/>
    <p:sldId id="577" r:id="rId28"/>
    <p:sldId id="461" r:id="rId29"/>
    <p:sldId id="438" r:id="rId30"/>
    <p:sldId id="549" r:id="rId31"/>
    <p:sldId id="430" r:id="rId32"/>
    <p:sldId id="534" r:id="rId33"/>
    <p:sldId id="536" r:id="rId34"/>
    <p:sldId id="467" r:id="rId35"/>
    <p:sldId id="537" r:id="rId36"/>
    <p:sldId id="545" r:id="rId37"/>
    <p:sldId id="610" r:id="rId38"/>
    <p:sldId id="609" r:id="rId39"/>
    <p:sldId id="611" r:id="rId40"/>
    <p:sldId id="378" r:id="rId41"/>
    <p:sldId id="380" r:id="rId42"/>
    <p:sldId id="546" r:id="rId43"/>
    <p:sldId id="511" r:id="rId44"/>
    <p:sldId id="613" r:id="rId45"/>
    <p:sldId id="578" r:id="rId46"/>
    <p:sldId id="501" r:id="rId47"/>
    <p:sldId id="615" r:id="rId48"/>
    <p:sldId id="320" r:id="rId49"/>
    <p:sldId id="332" r:id="rId50"/>
    <p:sldId id="579" r:id="rId51"/>
    <p:sldId id="346" r:id="rId52"/>
    <p:sldId id="364" r:id="rId53"/>
    <p:sldId id="365" r:id="rId54"/>
    <p:sldId id="348" r:id="rId55"/>
    <p:sldId id="583" r:id="rId56"/>
    <p:sldId id="618" r:id="rId57"/>
    <p:sldId id="518" r:id="rId58"/>
    <p:sldId id="393" r:id="rId59"/>
    <p:sldId id="538" r:id="rId60"/>
    <p:sldId id="604" r:id="rId61"/>
    <p:sldId id="588" r:id="rId62"/>
    <p:sldId id="515" r:id="rId63"/>
    <p:sldId id="589" r:id="rId64"/>
    <p:sldId id="594" r:id="rId65"/>
    <p:sldId id="617" r:id="rId66"/>
    <p:sldId id="616" r:id="rId67"/>
    <p:sldId id="592" r:id="rId68"/>
    <p:sldId id="608" r:id="rId69"/>
    <p:sldId id="620" r:id="rId70"/>
    <p:sldId id="603" r:id="rId71"/>
    <p:sldId id="591" r:id="rId72"/>
    <p:sldId id="590" r:id="rId73"/>
    <p:sldId id="527" r:id="rId74"/>
    <p:sldId id="528" r:id="rId75"/>
    <p:sldId id="595" r:id="rId76"/>
    <p:sldId id="596" r:id="rId77"/>
    <p:sldId id="597" r:id="rId78"/>
    <p:sldId id="612" r:id="rId79"/>
    <p:sldId id="382" r:id="rId80"/>
    <p:sldId id="315" r:id="rId81"/>
    <p:sldId id="513" r:id="rId8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956"/>
    <a:srgbClr val="C2E980"/>
    <a:srgbClr val="7400B8"/>
    <a:srgbClr val="D885E6"/>
    <a:srgbClr val="AAD211"/>
    <a:srgbClr val="4A7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635" autoAdjust="0"/>
  </p:normalViewPr>
  <p:slideViewPr>
    <p:cSldViewPr snapToGrid="0" snapToObjects="1">
      <p:cViewPr>
        <p:scale>
          <a:sx n="100" d="100"/>
          <a:sy n="100" d="100"/>
        </p:scale>
        <p:origin x="-1344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Sheet2!$C$5</c:f>
              <c:strCache>
                <c:ptCount val="1"/>
                <c:pt idx="0">
                  <c:v>LexRank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plus>
            <c:min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Sheet2!$C$6:$C$7</c:f>
              <c:numCache>
                <c:formatCode>General</c:formatCode>
                <c:ptCount val="2"/>
                <c:pt idx="0">
                  <c:v>0.22</c:v>
                </c:pt>
                <c:pt idx="1">
                  <c:v>0.71</c:v>
                </c:pt>
              </c:numCache>
            </c:numRef>
          </c:val>
        </c:ser>
        <c:ser>
          <c:idx val="1"/>
          <c:order val="1"/>
          <c:tx>
            <c:strRef>
              <c:f>Sheet2!$D$5</c:f>
              <c:strCache>
                <c:ptCount val="1"/>
                <c:pt idx="0">
                  <c:v>Topic Pages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plus>
            <c:min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Sheet2!$D$6:$D$7</c:f>
              <c:numCache>
                <c:formatCode>General</c:formatCode>
                <c:ptCount val="2"/>
                <c:pt idx="0">
                  <c:v>0.5</c:v>
                </c:pt>
                <c:pt idx="1">
                  <c:v>0.93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28728984"/>
        <c:axId val="1851840840"/>
      </c:barChart>
      <c:catAx>
        <c:axId val="-2028728984"/>
        <c:scaling>
          <c:orientation val="minMax"/>
        </c:scaling>
        <c:delete val="0"/>
        <c:axPos val="b"/>
        <c:majorTickMark val="out"/>
        <c:minorTickMark val="none"/>
        <c:tickLblPos val="nextTo"/>
        <c:crossAx val="1851840840"/>
        <c:crosses val="autoZero"/>
        <c:auto val="1"/>
        <c:lblAlgn val="ctr"/>
        <c:lblOffset val="100"/>
        <c:noMultiLvlLbl val="0"/>
      </c:catAx>
      <c:valAx>
        <c:axId val="1851840840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028728984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Sheet3!$D$4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cat>
            <c:strRef>
              <c:f>Sheet3!$B$5:$B$8</c:f>
              <c:strCache>
                <c:ptCount val="4"/>
                <c:pt idx="0">
                  <c:v>Target IE</c:v>
                </c:pt>
                <c:pt idx="1">
                  <c:v>Definitions</c:v>
                </c:pt>
                <c:pt idx="2">
                  <c:v>Open IE</c:v>
                </c:pt>
                <c:pt idx="3">
                  <c:v>All Knowledge</c:v>
                </c:pt>
              </c:strCache>
            </c:strRef>
          </c:cat>
          <c:val>
            <c:numRef>
              <c:f>Sheet3!$D$5:$D$8</c:f>
              <c:numCache>
                <c:formatCode>General</c:formatCode>
                <c:ptCount val="4"/>
                <c:pt idx="0">
                  <c:v>0.31</c:v>
                </c:pt>
                <c:pt idx="1">
                  <c:v>0.37</c:v>
                </c:pt>
                <c:pt idx="2">
                  <c:v>0.46</c:v>
                </c:pt>
                <c:pt idx="3">
                  <c:v>0.52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3146600"/>
        <c:axId val="1924068376"/>
      </c:barChart>
      <c:catAx>
        <c:axId val="1923146600"/>
        <c:scaling>
          <c:orientation val="minMax"/>
        </c:scaling>
        <c:delete val="0"/>
        <c:axPos val="b"/>
        <c:majorTickMark val="out"/>
        <c:minorTickMark val="none"/>
        <c:tickLblPos val="nextTo"/>
        <c:crossAx val="1924068376"/>
        <c:crosses val="autoZero"/>
        <c:auto val="1"/>
        <c:lblAlgn val="ctr"/>
        <c:lblOffset val="100"/>
        <c:noMultiLvlLbl val="0"/>
      </c:catAx>
      <c:valAx>
        <c:axId val="1924068376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923146600"/>
        <c:crosses val="autoZero"/>
        <c:crossBetween val="between"/>
        <c:majorUnit val="0.2"/>
        <c:minorUnit val="0.02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cust"/>
            <c:noEndCap val="1"/>
            <c:plus>
              <c:numRef>
                <c:f>Sheet2!$M$9:$O$9</c:f>
                <c:numCache>
                  <c:formatCode>General</c:formatCode>
                  <c:ptCount val="3"/>
                  <c:pt idx="0">
                    <c:v>2.0</c:v>
                  </c:pt>
                  <c:pt idx="1">
                    <c:v>1.8</c:v>
                  </c:pt>
                  <c:pt idx="2">
                    <c:v>1.4</c:v>
                  </c:pt>
                </c:numCache>
              </c:numRef>
            </c:plus>
            <c:minus>
              <c:numRef>
                <c:f>Sheet2!$M$9:$O$9</c:f>
                <c:numCache>
                  <c:formatCode>General</c:formatCode>
                  <c:ptCount val="3"/>
                  <c:pt idx="0">
                    <c:v>2.0</c:v>
                  </c:pt>
                  <c:pt idx="1">
                    <c:v>1.8</c:v>
                  </c:pt>
                  <c:pt idx="2">
                    <c:v>1.4</c:v>
                  </c:pt>
                </c:numCache>
              </c:numRef>
            </c:minus>
          </c:errBars>
          <c:cat>
            <c:strRef>
              <c:f>Sheet2!$M$7:$O$7</c:f>
              <c:strCache>
                <c:ptCount val="3"/>
                <c:pt idx="0">
                  <c:v>Valid Extractions</c:v>
                </c:pt>
                <c:pt idx="1">
                  <c:v>Entailment</c:v>
                </c:pt>
                <c:pt idx="2">
                  <c:v>Common Topic</c:v>
                </c:pt>
              </c:strCache>
            </c:strRef>
          </c:cat>
          <c:val>
            <c:numRef>
              <c:f>Sheet2!$M$8:$O$8</c:f>
              <c:numCache>
                <c:formatCode>General</c:formatCode>
                <c:ptCount val="3"/>
                <c:pt idx="0">
                  <c:v>74.0</c:v>
                </c:pt>
                <c:pt idx="1">
                  <c:v>83.0</c:v>
                </c:pt>
                <c:pt idx="2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68617880"/>
        <c:axId val="1868192776"/>
      </c:barChart>
      <c:catAx>
        <c:axId val="1868617880"/>
        <c:scaling>
          <c:orientation val="minMax"/>
        </c:scaling>
        <c:delete val="0"/>
        <c:axPos val="b"/>
        <c:majorTickMark val="out"/>
        <c:minorTickMark val="none"/>
        <c:tickLblPos val="nextTo"/>
        <c:crossAx val="1868192776"/>
        <c:crosses val="autoZero"/>
        <c:auto val="1"/>
        <c:lblAlgn val="ctr"/>
        <c:lblOffset val="100"/>
        <c:noMultiLvlLbl val="0"/>
      </c:catAx>
      <c:valAx>
        <c:axId val="186819277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68617880"/>
        <c:crosses val="autoZero"/>
        <c:crossBetween val="between"/>
        <c:majorUnit val="20.0"/>
        <c:minorUnit val="4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9C3F5-D720-634D-9A29-8A3804510DEA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8A289-2B6E-3A4C-9FF4-41A6747D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IR techniques</a:t>
            </a:r>
            <a:r>
              <a:rPr lang="en-US" baseline="0" dirty="0" smtClean="0"/>
              <a:t> to enhance the </a:t>
            </a:r>
            <a:r>
              <a:rPr lang="en-US" baseline="0" dirty="0" err="1" smtClean="0"/>
              <a:t>asepc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IR techniques</a:t>
            </a:r>
            <a:r>
              <a:rPr lang="en-US" baseline="0" dirty="0" smtClean="0"/>
              <a:t> to enhance the </a:t>
            </a:r>
            <a:r>
              <a:rPr lang="en-US" baseline="0" dirty="0" err="1" smtClean="0"/>
              <a:t>asepc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first part</a:t>
            </a:r>
            <a:r>
              <a:rPr lang="en-US" baseline="0" dirty="0" smtClean="0"/>
              <a:t> I am going to talk about joint work with Stephen Soderland, Mausam and Oren Etzioni.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78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Open Information extraction aims to address the scale issue.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can identify open-domain relationships mentioned in text.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Typically, relations are expressed as(Arg1, Relation, Arg2) formatted triple.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this sentence yields three relation triples, which relate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scales well and can generate relations in many domains.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it extracts too many relationships. Open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will output all relations it finds in texts.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5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formalize</a:t>
            </a:r>
            <a:r>
              <a:rPr lang="en-US" baseline="0" dirty="0" smtClean="0"/>
              <a:t> this intuition using a simple bi-gram co-occurrence model of relations.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 of infection spreading and fire spreading.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wrong with mixing distinct events?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Relations that don</a:t>
            </a:r>
            <a:r>
              <a:rPr lang="fr-FR" baseline="0" dirty="0" smtClean="0"/>
              <a:t>’</a:t>
            </a:r>
            <a:r>
              <a:rPr lang="en-US" baseline="0" dirty="0" smtClean="0"/>
              <a:t>t fit in one event. </a:t>
            </a:r>
          </a:p>
          <a:p>
            <a:r>
              <a:rPr lang="en-US" baseline="0" dirty="0" smtClean="0"/>
              <a:t>		Example: extinguishing doesn’t fit infection event.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result in triples that make no sense	(disease, spread, fire)</a:t>
            </a:r>
          </a:p>
          <a:p>
            <a:r>
              <a:rPr lang="en-US" baseline="0" dirty="0" smtClean="0"/>
              <a:t>There are plenty of other examples:</a:t>
            </a:r>
          </a:p>
          <a:p>
            <a:r>
              <a:rPr lang="en-US" baseline="0" dirty="0" smtClean="0"/>
              <a:t>	airlines scheduling flights,  </a:t>
            </a:r>
          </a:p>
          <a:p>
            <a:r>
              <a:rPr lang="en-US" baseline="0" dirty="0" smtClean="0"/>
              <a:t>	government scheduling meetings, 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nba</a:t>
            </a:r>
            <a:r>
              <a:rPr lang="en-US" baseline="0" dirty="0" smtClean="0"/>
              <a:t>, scheduling games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does this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5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second</a:t>
            </a:r>
            <a:r>
              <a:rPr lang="en-US" baseline="0" dirty="0" smtClean="0"/>
              <a:t> part, I</a:t>
            </a:r>
            <a:r>
              <a:rPr lang="en-US" dirty="0" smtClean="0"/>
              <a:t> am going</a:t>
            </a:r>
            <a:r>
              <a:rPr lang="en-US" baseline="0" dirty="0" smtClean="0"/>
              <a:t> to talk about on going work at AI2, where I co-lead the design and development of a QA system that can answer grade level science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are used e</a:t>
            </a:r>
            <a:r>
              <a:rPr lang="en-US" dirty="0" smtClean="0"/>
              <a:t>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2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choice questions</a:t>
            </a:r>
          </a:p>
          <a:p>
            <a:r>
              <a:rPr lang="en-US" baseline="0" dirty="0" smtClean="0"/>
              <a:t>	-- easy, well relatively easy to evaluate</a:t>
            </a:r>
          </a:p>
          <a:p>
            <a:r>
              <a:rPr lang="en-US" baseline="0" dirty="0" smtClean="0"/>
              <a:t>	-- explainable</a:t>
            </a:r>
          </a:p>
          <a:p>
            <a:endParaRPr lang="en-US" dirty="0" smtClean="0"/>
          </a:p>
          <a:p>
            <a:r>
              <a:rPr lang="en-US" dirty="0" smtClean="0"/>
              <a:t>Externally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NY state regents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</a:t>
            </a:r>
            <a:r>
              <a:rPr lang="en-US" baseline="0" dirty="0" smtClean="0"/>
              <a:t>e are two reasons why you should care about knowledge extraction.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 me start with Information overload.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 studied problem. </a:t>
            </a:r>
          </a:p>
          <a:p>
            <a:endParaRPr lang="en-US" dirty="0" smtClean="0"/>
          </a:p>
          <a:p>
            <a:r>
              <a:rPr lang="en-US" dirty="0" smtClean="0"/>
              <a:t>Several successful systems and products exist.	</a:t>
            </a:r>
          </a:p>
          <a:p>
            <a:endParaRPr lang="en-US" dirty="0" smtClean="0"/>
          </a:p>
          <a:p>
            <a:r>
              <a:rPr lang="en-US" dirty="0" smtClean="0"/>
              <a:t>Mostly supervised methods.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would like to use more formal reasoning where possible. </a:t>
            </a:r>
          </a:p>
          <a:p>
            <a:r>
              <a:rPr lang="en-US" dirty="0" smtClean="0"/>
              <a:t>For example we could extract rules</a:t>
            </a:r>
            <a:r>
              <a:rPr lang="en-US" baseline="0" dirty="0" smtClean="0"/>
              <a:t> in FOL from text. </a:t>
            </a:r>
          </a:p>
          <a:p>
            <a:r>
              <a:rPr lang="en-US" baseline="0" dirty="0" smtClean="0"/>
              <a:t>if x is a metal then x is a conductor of electricity. 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requires extracting rules that require variablized representation of entities. etc.</a:t>
            </a:r>
          </a:p>
          <a:p>
            <a:r>
              <a:rPr lang="en-US" baseline="0" dirty="0" smtClean="0"/>
              <a:t>And then there are deeper formalisms that involve representing the semantics of each verb tied to a particular ontology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Advances are making this the right time to pursue these efforts.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164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begun to use some</a:t>
            </a:r>
            <a:r>
              <a:rPr lang="en-US" baseline="0" dirty="0" smtClean="0"/>
              <a:t> of these relations as text-based “propositional” rules.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e.g. animal eat =&gt; animal get nutrients.</a:t>
            </a:r>
          </a:p>
          <a:p>
            <a:r>
              <a:rPr lang="en-US" baseline="0" dirty="0" smtClean="0"/>
              <a:t>Then we can do inference in </a:t>
            </a:r>
            <a:r>
              <a:rPr lang="en-US" baseline="0" dirty="0" err="1" smtClean="0"/>
              <a:t>prop.logic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However because the propositions are textual we have a mismatch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exploring combining matching based approaches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would like to use more formal reasoning where possible. </a:t>
            </a:r>
          </a:p>
          <a:p>
            <a:r>
              <a:rPr lang="en-US" dirty="0" smtClean="0"/>
              <a:t>For example we could extract rules</a:t>
            </a:r>
            <a:r>
              <a:rPr lang="en-US" baseline="0" dirty="0" smtClean="0"/>
              <a:t> in FOL from text. </a:t>
            </a:r>
          </a:p>
          <a:p>
            <a:r>
              <a:rPr lang="en-US" baseline="0" dirty="0" smtClean="0"/>
              <a:t>if x is a metal then x is a conductor of electricity. 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requires extracting rules that require variablized representation of entities. etc.</a:t>
            </a:r>
          </a:p>
          <a:p>
            <a:r>
              <a:rPr lang="en-US" baseline="0" dirty="0" smtClean="0"/>
              <a:t>And then there are deeper formalisms that involve representing the semantics of each verb tied to a particular ontology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Advances are making this the right time to pursue these efforts.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Tuple validity is a problem: </a:t>
            </a:r>
          </a:p>
          <a:p>
            <a:r>
              <a:rPr lang="en-US" dirty="0" smtClean="0"/>
              <a:t>	Open IE is about 75% accurate.</a:t>
            </a:r>
          </a:p>
          <a:p>
            <a:r>
              <a:rPr lang="en-US" dirty="0" smtClean="0"/>
              <a:t>	Rel-gram the errors multiply!</a:t>
            </a:r>
          </a:p>
          <a:p>
            <a:endParaRPr lang="en-US" dirty="0" smtClean="0"/>
          </a:p>
          <a:p>
            <a:r>
              <a:rPr lang="en-US" dirty="0" smtClean="0"/>
              <a:t>Strong implication results show there is a signal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510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Another key motivation is the AI vision of achieving (if not exceeding) human-level performance on intelligence tasks.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building a QA system that aims to pass 4</a:t>
            </a:r>
            <a:r>
              <a:rPr lang="en-US" baseline="30000" dirty="0" smtClean="0"/>
              <a:t>th</a:t>
            </a:r>
            <a:r>
              <a:rPr lang="en-US" baseline="0" dirty="0" smtClean="0"/>
              <a:t> grade exam, you will run into questions like these, retrieval and matching techniques </a:t>
            </a:r>
          </a:p>
          <a:p>
            <a:r>
              <a:rPr lang="en-US" baseline="0" dirty="0" smtClean="0"/>
              <a:t>alone aren’t adequate.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need several forms of knowledge, especially in a form that can be used for inference.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Maybe I have convinced you that knowledge extraction is an useful pursuit.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1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3200" cap="none" baseline="0"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071" y="1157153"/>
            <a:ext cx="8505911" cy="5015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422" y="6501542"/>
            <a:ext cx="53582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52919B-1153-3747-8AB7-BB32B936B4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://www.adweek.com/kaley-cuoco-and-william-shatner-team-pric" TargetMode="External"/><Relationship Id="rId7" Type="http://schemas.openxmlformats.org/officeDocument/2006/relationships/hyperlink" Target="http://www.hollywoodreporter.com/.../william-shatner" TargetMode="External"/><Relationship Id="rId8" Type="http://schemas.openxmlformats.org/officeDocument/2006/relationships/hyperlink" Target="http://www.businessinsider.com/priceline-negotiator-kaley-cuo" TargetMode="External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Open-domain Knowledge Extraction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Niranjan Balasubramanian</a:t>
            </a:r>
          </a:p>
          <a:p>
            <a:r>
              <a:rPr lang="en-US" dirty="0" smtClean="0"/>
              <a:t>University of Washington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4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Aspect Models for Topic Pages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[CIKM 2009], [ICSC 2010]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85243"/>
            <a:ext cx="95250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392417"/>
            <a:ext cx="332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Silviu</a:t>
            </a:r>
            <a:r>
              <a:rPr lang="en-US" dirty="0" smtClean="0"/>
              <a:t> </a:t>
            </a:r>
            <a:r>
              <a:rPr lang="en-US" dirty="0" err="1" smtClean="0"/>
              <a:t>Cucerzan</a:t>
            </a:r>
            <a:endParaRPr lang="en-US" dirty="0" smtClean="0"/>
          </a:p>
          <a:p>
            <a:r>
              <a:rPr lang="en-US" dirty="0" smtClean="0"/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108458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Information on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949970"/>
            <a:ext cx="7336771" cy="174221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582212" y="3701546"/>
            <a:ext cx="1962983" cy="1956520"/>
            <a:chOff x="4704517" y="1598305"/>
            <a:chExt cx="4287083" cy="48159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19423" y="2202366"/>
            <a:ext cx="3657600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Too much information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9" y="3663446"/>
            <a:ext cx="3733396" cy="30901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5104" y="3294114"/>
            <a:ext cx="3238096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 high-level picture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826991" y="3261848"/>
            <a:ext cx="2718204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Diverse aspects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0" y="2622498"/>
            <a:ext cx="1625600" cy="0"/>
          </a:xfrm>
          <a:prstGeom prst="line">
            <a:avLst/>
          </a:prstGeom>
          <a:ln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6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Authored Solutions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9" y="1562100"/>
            <a:ext cx="7715002" cy="38481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08" y="1358900"/>
            <a:ext cx="3367692" cy="5083309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69" y="1562100"/>
            <a:ext cx="5593862" cy="4444012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407918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Automatic Topic Pages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7199" y="1680220"/>
            <a:ext cx="1962983" cy="1956520"/>
            <a:chOff x="4704517" y="1598305"/>
            <a:chExt cx="4287083" cy="48159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298700" y="1691465"/>
            <a:ext cx="6546282" cy="4862870"/>
            <a:chOff x="2298700" y="1691465"/>
            <a:chExt cx="6546282" cy="4862870"/>
          </a:xfrm>
        </p:grpSpPr>
        <p:sp>
          <p:nvSpPr>
            <p:cNvPr id="3" name="Rectangle 2"/>
            <p:cNvSpPr/>
            <p:nvPr/>
          </p:nvSpPr>
          <p:spPr>
            <a:xfrm>
              <a:off x="2298700" y="1691465"/>
              <a:ext cx="6546282" cy="4862870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  <a:buNone/>
              </a:pPr>
              <a:r>
                <a:rPr lang="en-US" sz="10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William Shatner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] In the latest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 ads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Shatner bursts forth as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Negotiator, a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mashup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of James Bond and Ron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Popeil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will do anything to help people broker better deals.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2] Description William Alan Shatner (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born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on March 22, 1931) is a Canadian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actor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gained fame for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Captain James Tiberius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Kirk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captain of the starship USS Enterprise in the television show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Star Trek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from 1966 to 1969 and in seven of the subsequent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movies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3] In 1999, Shatner suffered public personal tragedy when his third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wife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Nerine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, accidentally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drowned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 their swimming pool.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4] Shatner’s Star Trek sidekick Leonard </a:t>
              </a:r>
              <a:r>
                <a:rPr lang="en-US" sz="1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Nimoy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will be the only original cast member on board for the prequel – he’ll reprise his role as Mr. Spock in portions of the film.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5] On TV, Shatner made several guest appearances on The Practice and is featured in the spin-off series,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Boston Legal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Denny Crane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6] Decades after his much-maligned album,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The Transformed Man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,"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boldly took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Lucy in the Sky With Diamonds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into strange new worlds, Shatner performed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songs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from "Has Been" before 4,000 cheering fans.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7] Actor William Shatner has sold his kidney stone for $25,000, with the money going to a housing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charity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it was announced Tuesday.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8] William Shatner has signed up to host a celebrity-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interview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show on the Biography Channel titled "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Shatner"s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Raw Nerve" which will premiere sometime next year, reports Daily Variety.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9] Some of the best known actors of all time played on different episodes of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Twilight Zone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including William Shatner and Burgess Meredith.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10] Maybe that is William Shatner’s best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birthday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gift.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428682" y="2542710"/>
              <a:ext cx="3416300" cy="584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www.adweek.com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/</a:t>
              </a:r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kaley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-cuoco-and-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shatner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-team-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pric</a:t>
              </a:r>
              <a:r>
                <a:rPr lang="en-US" sz="800" dirty="0">
                  <a:solidFill>
                    <a:srgbClr val="AAD211"/>
                  </a:solidFill>
                </a:rPr>
                <a:t>.</a:t>
              </a:r>
              <a:r>
                <a:rPr lang="en-US" sz="800" dirty="0" smtClean="0">
                  <a:solidFill>
                    <a:srgbClr val="AAD211"/>
                  </a:solidFill>
                </a:rPr>
                <a:t>.</a:t>
              </a:r>
            </a:p>
            <a:p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www.hollywoodreporter.com/.../</a:t>
              </a:r>
              <a:r>
                <a:rPr lang="en-US" sz="800" b="1" dirty="0">
                  <a:solidFill>
                    <a:srgbClr val="AAD211"/>
                  </a:solidFill>
                  <a:hlinkClick r:id="rId7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-</a:t>
              </a:r>
              <a:r>
                <a:rPr lang="en-US" sz="800" b="1" dirty="0" smtClean="0">
                  <a:solidFill>
                    <a:srgbClr val="AAD211"/>
                  </a:solidFill>
                  <a:hlinkClick r:id="rId7"/>
                </a:rPr>
                <a:t>shatner</a:t>
              </a:r>
              <a:endParaRPr lang="en-US" sz="800" b="1" dirty="0" smtClean="0">
                <a:solidFill>
                  <a:srgbClr val="AAD211"/>
                </a:solidFill>
              </a:endParaRPr>
            </a:p>
            <a:p>
              <a:r>
                <a:rPr lang="en-US" sz="800" dirty="0">
                  <a:hlinkClick r:id="rId8"/>
                </a:rPr>
                <a:t>www.businessinsider.com/</a:t>
              </a:r>
              <a:r>
                <a:rPr lang="en-US" sz="800" b="1" dirty="0">
                  <a:hlinkClick r:id="rId8"/>
                </a:rPr>
                <a:t>priceline</a:t>
              </a:r>
              <a:r>
                <a:rPr lang="en-US" sz="800" dirty="0">
                  <a:hlinkClick r:id="rId8"/>
                </a:rPr>
                <a:t>-negotiator-kaley-</a:t>
              </a:r>
              <a:r>
                <a:rPr lang="en-US" sz="800" dirty="0" smtClean="0">
                  <a:hlinkClick r:id="rId8"/>
                </a:rPr>
                <a:t>cuo</a:t>
              </a:r>
              <a:endParaRPr lang="en-US" sz="800" dirty="0" smtClean="0"/>
            </a:p>
            <a:p>
              <a:r>
                <a:rPr lang="en-US" sz="800" dirty="0" smtClean="0"/>
                <a:t>…</a:t>
              </a:r>
            </a:p>
            <a:p>
              <a:endParaRPr lang="en-US" sz="800" b="1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2801" y="2166904"/>
              <a:ext cx="330200" cy="38214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298700" y="1104900"/>
            <a:ext cx="638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Automatically</a:t>
            </a:r>
            <a:r>
              <a:rPr lang="en-US" dirty="0" smtClean="0"/>
              <a:t> organize information on a topic.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851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87401" y="1882676"/>
            <a:ext cx="62642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1) What are the key pieces of information to show?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2) Where to find the information?</a:t>
            </a:r>
          </a:p>
          <a:p>
            <a:endParaRPr lang="en-US" dirty="0" smtClean="0"/>
          </a:p>
          <a:p>
            <a:r>
              <a:rPr lang="en-US" dirty="0" smtClean="0"/>
              <a:t>3) How to organize the information?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77000" y="2146300"/>
            <a:ext cx="2367982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Salient Aspects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77000" y="2743200"/>
            <a:ext cx="2367982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Relevant Sentences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77000" y="3303032"/>
            <a:ext cx="2367982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Order Sentences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9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691" y="1551502"/>
            <a:ext cx="210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Salient Aspects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20999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Relevant Sentences</a:t>
            </a:r>
            <a:endParaRPr lang="en-US" sz="1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37471" y="2238215"/>
            <a:ext cx="1611590" cy="1219897"/>
            <a:chOff x="145217" y="1598305"/>
            <a:chExt cx="2855412" cy="24149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024" y="1598305"/>
              <a:ext cx="779605" cy="11702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17" y="1598305"/>
              <a:ext cx="983591" cy="7257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26" y="1598305"/>
              <a:ext cx="652860" cy="13353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217" y="3124365"/>
              <a:ext cx="1700610" cy="8888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387" y="3022655"/>
              <a:ext cx="710242" cy="990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874835" y="2136884"/>
            <a:ext cx="2827465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Shatner </a:t>
            </a:r>
            <a:r>
              <a:rPr lang="en-US" sz="1200" b="1" dirty="0" smtClean="0"/>
              <a:t>acted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His </a:t>
            </a:r>
            <a:r>
              <a:rPr lang="en-US" sz="1200" b="1" dirty="0" smtClean="0"/>
              <a:t>book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Shatner released </a:t>
            </a:r>
            <a:r>
              <a:rPr lang="en-US" sz="1200" b="1" dirty="0" smtClean="0"/>
              <a:t>albums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As the negotiator in </a:t>
            </a:r>
            <a:r>
              <a:rPr lang="en-US" sz="1200" b="1" dirty="0"/>
              <a:t>P</a:t>
            </a:r>
            <a:r>
              <a:rPr lang="en-US" sz="1200" b="1" dirty="0" smtClean="0"/>
              <a:t>riceline</a:t>
            </a:r>
            <a:r>
              <a:rPr lang="en-US" sz="1200" dirty="0" smtClean="0"/>
              <a:t> ads..</a:t>
            </a:r>
          </a:p>
          <a:p>
            <a:r>
              <a:rPr lang="en-US" sz="1200" dirty="0" err="1" smtClean="0"/>
              <a:t>Nerine</a:t>
            </a:r>
            <a:r>
              <a:rPr lang="en-US" sz="1200" dirty="0" smtClean="0"/>
              <a:t>, his </a:t>
            </a:r>
            <a:r>
              <a:rPr lang="en-US" sz="1200" b="1" dirty="0" smtClean="0"/>
              <a:t>wife</a:t>
            </a:r>
            <a:r>
              <a:rPr lang="en-US" sz="1200" dirty="0" smtClean="0"/>
              <a:t> drowned in ….</a:t>
            </a:r>
          </a:p>
          <a:p>
            <a:r>
              <a:rPr lang="en-US" sz="1200" dirty="0" smtClean="0"/>
              <a:t>Shatner was </a:t>
            </a:r>
            <a:r>
              <a:rPr lang="en-US" sz="1200" b="1" dirty="0" smtClean="0"/>
              <a:t>born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535" y="1944627"/>
            <a:ext cx="2339371" cy="173872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1925261" y="2705100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Right Arrow 22"/>
          <p:cNvSpPr/>
          <p:nvPr/>
        </p:nvSpPr>
        <p:spPr>
          <a:xfrm>
            <a:off x="5786061" y="2705099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667500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Organize Sentences</a:t>
            </a:r>
            <a:endParaRPr 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85801" y="4483100"/>
            <a:ext cx="626429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Wikipedia?</a:t>
            </a:r>
          </a:p>
          <a:p>
            <a:endParaRPr lang="en-US" dirty="0"/>
          </a:p>
          <a:p>
            <a:r>
              <a:rPr lang="en-US" dirty="0" smtClean="0"/>
              <a:t>Search Results?</a:t>
            </a:r>
          </a:p>
          <a:p>
            <a:endParaRPr lang="en-US" dirty="0"/>
          </a:p>
          <a:p>
            <a:r>
              <a:rPr lang="en-US" dirty="0" smtClean="0"/>
              <a:t>We use Query Logs … (size?)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8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Query-log based aspect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 smtClean="0"/>
          </a:p>
          <a:p>
            <a:pPr marL="822960" lvl="3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1" y="1007120"/>
            <a:ext cx="8839200" cy="2044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9571" y="3583529"/>
            <a:ext cx="6640286" cy="14773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Query logs aggregate information needs about entities</a:t>
            </a:r>
          </a:p>
          <a:p>
            <a:endParaRPr lang="en-US" dirty="0"/>
          </a:p>
          <a:p>
            <a:r>
              <a:rPr lang="en-US" dirty="0" smtClean="0"/>
              <a:t>Temporally sensitive</a:t>
            </a:r>
          </a:p>
          <a:p>
            <a:endParaRPr lang="en-US" dirty="0"/>
          </a:p>
          <a:p>
            <a:r>
              <a:rPr lang="en-US" dirty="0" smtClean="0"/>
              <a:t>Complementary to information in Wikipedia</a:t>
            </a:r>
          </a:p>
        </p:txBody>
      </p:sp>
    </p:spTree>
    <p:extLst>
      <p:ext uri="{BB962C8B-B14F-4D97-AF65-F5344CB8AC3E}">
        <p14:creationId xmlns:p14="http://schemas.microsoft.com/office/powerpoint/2010/main" val="188730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Models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199" y="1219200"/>
            <a:ext cx="8686801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1"/>
            </a:lvl1pPr>
            <a:lvl2pPr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 defTabSz="91440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/>
            </a:lvl3pPr>
            <a:lvl4pPr marL="10058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/>
            </a:lvl4pPr>
            <a:lvl5pPr marL="1188720" indent="-137160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baseline="0"/>
            </a:lvl5pPr>
            <a:lvl6pPr marL="137160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US" b="0" dirty="0" smtClean="0"/>
              <a:t>Specific – Direct queries</a:t>
            </a:r>
          </a:p>
          <a:p>
            <a:pPr lvl="1"/>
            <a:r>
              <a:rPr lang="en-US" dirty="0" smtClean="0"/>
              <a:t>movie name, award, book…</a:t>
            </a:r>
          </a:p>
          <a:p>
            <a:pPr lvl="2"/>
            <a:endParaRPr lang="en-US" dirty="0"/>
          </a:p>
          <a:p>
            <a:r>
              <a:rPr lang="en-US" b="0" dirty="0" smtClean="0"/>
              <a:t>Related</a:t>
            </a:r>
            <a:r>
              <a:rPr lang="en-US" dirty="0" smtClean="0"/>
              <a:t> – </a:t>
            </a:r>
            <a:r>
              <a:rPr lang="en-US" b="0" dirty="0" smtClean="0"/>
              <a:t>Similar entities</a:t>
            </a:r>
            <a:endParaRPr lang="en-US" dirty="0" smtClean="0"/>
          </a:p>
          <a:p>
            <a:pPr lvl="1"/>
            <a:r>
              <a:rPr lang="en-US" dirty="0" smtClean="0"/>
              <a:t>movies</a:t>
            </a:r>
            <a:r>
              <a:rPr lang="en-US" dirty="0"/>
              <a:t>, music, albums…</a:t>
            </a:r>
          </a:p>
          <a:p>
            <a:pPr lvl="1"/>
            <a:r>
              <a:rPr lang="en-US" dirty="0"/>
              <a:t>senator, congressman,…</a:t>
            </a:r>
          </a:p>
          <a:p>
            <a:pPr lvl="2"/>
            <a:endParaRPr lang="en-US" dirty="0"/>
          </a:p>
          <a:p>
            <a:r>
              <a:rPr lang="en-US" b="0" dirty="0" smtClean="0"/>
              <a:t>General – For all entities.</a:t>
            </a:r>
          </a:p>
          <a:p>
            <a:pPr lvl="1"/>
            <a:r>
              <a:rPr lang="en-US" dirty="0" smtClean="0"/>
              <a:t>spouse</a:t>
            </a:r>
            <a:r>
              <a:rPr lang="en-US" dirty="0"/>
              <a:t>, </a:t>
            </a:r>
            <a:r>
              <a:rPr lang="en-US" dirty="0" smtClean="0"/>
              <a:t>other relationships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height, age, weight,…</a:t>
            </a:r>
          </a:p>
        </p:txBody>
      </p:sp>
    </p:spTree>
    <p:extLst>
      <p:ext uri="{BB962C8B-B14F-4D97-AF65-F5344CB8AC3E}">
        <p14:creationId xmlns:p14="http://schemas.microsoft.com/office/powerpoint/2010/main" val="39818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Aspects</a:t>
            </a:r>
            <a:endParaRPr lang="en-US" dirty="0"/>
          </a:p>
        </p:txBody>
      </p:sp>
      <p:sp>
        <p:nvSpPr>
          <p:cNvPr id="4" name="Double Bracket 3"/>
          <p:cNvSpPr/>
          <p:nvPr/>
        </p:nvSpPr>
        <p:spPr>
          <a:xfrm>
            <a:off x="1028700" y="1816100"/>
            <a:ext cx="1803400" cy="35941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William Shatner</a:t>
            </a:r>
            <a:endParaRPr lang="en-US" sz="1200" dirty="0" smtClean="0"/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Star Trek</a:t>
            </a:r>
            <a:endParaRPr lang="en-US" sz="1200" b="1" dirty="0" smtClean="0"/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Priceline</a:t>
            </a:r>
            <a:endParaRPr lang="en-US" sz="1200" b="1" dirty="0" smtClean="0"/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wife</a:t>
            </a:r>
            <a:endParaRPr lang="en-US" sz="1200" b="1" dirty="0" smtClean="0"/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 </a:t>
            </a:r>
            <a:r>
              <a:rPr lang="en-US" sz="1200" b="1" dirty="0" smtClean="0"/>
              <a:t>albums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  <a:endParaRPr lang="en-US" sz="1200" dirty="0" smtClean="0"/>
          </a:p>
          <a:p>
            <a:pPr algn="ctr"/>
            <a:r>
              <a:rPr lang="en-US" sz="1200" dirty="0" smtClean="0"/>
              <a:t>…</a:t>
            </a:r>
            <a:endParaRPr lang="en-US" sz="1200" dirty="0" smtClean="0"/>
          </a:p>
        </p:txBody>
      </p:sp>
      <p:sp>
        <p:nvSpPr>
          <p:cNvPr id="5" name="Double Bracket 4"/>
          <p:cNvSpPr/>
          <p:nvPr/>
        </p:nvSpPr>
        <p:spPr>
          <a:xfrm>
            <a:off x="5435599" y="2540000"/>
            <a:ext cx="1219200" cy="1676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Star Trek</a:t>
            </a:r>
            <a:endParaRPr lang="en-US" sz="1200" dirty="0" smtClean="0"/>
          </a:p>
          <a:p>
            <a:pPr algn="ctr"/>
            <a:r>
              <a:rPr lang="en-US" sz="1200" dirty="0" smtClean="0"/>
              <a:t>Priceline</a:t>
            </a:r>
            <a:endParaRPr lang="en-US" sz="1200" dirty="0" smtClean="0"/>
          </a:p>
          <a:p>
            <a:pPr algn="ctr"/>
            <a:r>
              <a:rPr lang="en-US" sz="1200" dirty="0"/>
              <a:t>W</a:t>
            </a:r>
            <a:r>
              <a:rPr lang="en-US" sz="1200" dirty="0" smtClean="0"/>
              <a:t>ife</a:t>
            </a:r>
            <a:endParaRPr lang="en-US" sz="1200" dirty="0" smtClean="0"/>
          </a:p>
          <a:p>
            <a:pPr algn="ctr"/>
            <a:r>
              <a:rPr lang="en-US" sz="1200" dirty="0" smtClean="0"/>
              <a:t>Albums</a:t>
            </a:r>
            <a:endParaRPr lang="en-US" dirty="0"/>
          </a:p>
          <a:p>
            <a:pPr algn="ctr"/>
            <a:r>
              <a:rPr lang="en-US" sz="1200" dirty="0" smtClean="0"/>
              <a:t>…</a:t>
            </a:r>
            <a:endParaRPr lang="en-US" sz="1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512733" y="2131999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spects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4133" y="1369430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Aspect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49" y="1236134"/>
            <a:ext cx="814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Aspects that are often queried for entities related to the query entity.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5400" y="2206697"/>
            <a:ext cx="9897531" cy="3817092"/>
            <a:chOff x="25400" y="1882799"/>
            <a:chExt cx="9897531" cy="3817092"/>
          </a:xfrm>
        </p:grpSpPr>
        <p:sp>
          <p:nvSpPr>
            <p:cNvPr id="4" name="TextBox 3"/>
            <p:cNvSpPr txBox="1"/>
            <p:nvPr/>
          </p:nvSpPr>
          <p:spPr>
            <a:xfrm>
              <a:off x="50800" y="3646839"/>
              <a:ext cx="2235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Johnny Depp</a:t>
              </a:r>
              <a:endParaRPr lang="en-US" sz="1400" dirty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5155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55333" y="3416515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 Cusack</a:t>
              </a:r>
            </a:p>
            <a:p>
              <a:r>
                <a:rPr lang="en-US" sz="1400" dirty="0" smtClean="0"/>
                <a:t>Joe </a:t>
              </a:r>
              <a:r>
                <a:rPr lang="en-US" sz="1400" dirty="0" err="1" smtClean="0"/>
                <a:t>Pesci</a:t>
              </a:r>
              <a:endParaRPr lang="en-US" sz="1400" dirty="0" smtClean="0"/>
            </a:p>
            <a:p>
              <a:r>
                <a:rPr lang="en-US" sz="1400" dirty="0" smtClean="0"/>
                <a:t>Scott Glen</a:t>
              </a:r>
            </a:p>
            <a:p>
              <a:r>
                <a:rPr lang="en-US" sz="1400" dirty="0" smtClean="0"/>
                <a:t>…</a:t>
              </a:r>
              <a:endParaRPr lang="en-US" sz="1400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4834481" y="2252131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0" name="Double Bracket 9"/>
            <p:cNvSpPr/>
            <p:nvPr/>
          </p:nvSpPr>
          <p:spPr>
            <a:xfrm>
              <a:off x="4834481" y="336927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1" name="Double Bracket 10"/>
            <p:cNvSpPr/>
            <p:nvPr/>
          </p:nvSpPr>
          <p:spPr>
            <a:xfrm>
              <a:off x="4834481" y="478950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2" name="Double Bracket 11"/>
            <p:cNvSpPr/>
            <p:nvPr/>
          </p:nvSpPr>
          <p:spPr>
            <a:xfrm>
              <a:off x="7260170" y="2631538"/>
              <a:ext cx="1318532" cy="239765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actor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film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movie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wife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699937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7677" y="4419605"/>
              <a:ext cx="879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2399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55802" y="1898920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Related Entities</a:t>
              </a:r>
              <a:endParaRPr lang="en-US" sz="1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57128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Specific Aspect Models</a:t>
              </a:r>
              <a:endParaRPr lang="en-US" sz="1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30997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Related Aspect Model</a:t>
              </a:r>
              <a:endParaRPr lang="en-US" sz="1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400" y="1893555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Query Entity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17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454855" y="4285096"/>
            <a:ext cx="2396354" cy="218528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0" name="Oval 19"/>
          <p:cNvSpPr/>
          <p:nvPr/>
        </p:nvSpPr>
        <p:spPr>
          <a:xfrm>
            <a:off x="1498699" y="2143303"/>
            <a:ext cx="3231154" cy="3142444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9" name="Oval 18"/>
          <p:cNvSpPr/>
          <p:nvPr/>
        </p:nvSpPr>
        <p:spPr>
          <a:xfrm>
            <a:off x="3453332" y="909983"/>
            <a:ext cx="3231154" cy="31424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Interests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53032" y="2834107"/>
            <a:ext cx="1761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Topic Pages</a:t>
            </a:r>
          </a:p>
          <a:p>
            <a:r>
              <a:rPr lang="en-US" sz="1200" dirty="0" smtClean="0"/>
              <a:t>[CIKM 2009]</a:t>
            </a:r>
          </a:p>
          <a:p>
            <a:r>
              <a:rPr lang="en-US" sz="1200" dirty="0" smtClean="0"/>
              <a:t>[ICSC 2010]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58376" y="1727804"/>
            <a:ext cx="20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Event Schemas</a:t>
            </a:r>
          </a:p>
          <a:p>
            <a:r>
              <a:rPr lang="en-US" sz="1200" dirty="0" smtClean="0"/>
              <a:t>[EMNLP 2013]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244767" y="2338281"/>
            <a:ext cx="2080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Rel-grams</a:t>
            </a:r>
          </a:p>
          <a:p>
            <a:r>
              <a:rPr lang="en-US" sz="1200" dirty="0" smtClean="0"/>
              <a:t>[AKBC 2012]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166785" y="3249605"/>
            <a:ext cx="17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Query Reduction</a:t>
            </a:r>
          </a:p>
          <a:p>
            <a:r>
              <a:rPr lang="en-US" sz="1200" dirty="0" smtClean="0"/>
              <a:t>[SIGIR 2010]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047319" y="4997742"/>
            <a:ext cx="17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TailEnder</a:t>
            </a:r>
            <a:endParaRPr lang="en-US" sz="1200" dirty="0" smtClean="0"/>
          </a:p>
          <a:p>
            <a:r>
              <a:rPr lang="en-US" sz="1200" dirty="0" smtClean="0"/>
              <a:t>[IMC 2009]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71988" y="4312582"/>
            <a:ext cx="15578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/>
              <a:t>FindAll</a:t>
            </a:r>
            <a:endParaRPr lang="en-US" sz="1200" dirty="0"/>
          </a:p>
          <a:p>
            <a:r>
              <a:rPr lang="en-US" sz="1200" dirty="0"/>
              <a:t>[</a:t>
            </a:r>
            <a:r>
              <a:rPr lang="en-US" sz="1200" dirty="0" err="1"/>
              <a:t>CoNext</a:t>
            </a:r>
            <a:r>
              <a:rPr lang="en-US" sz="1200" dirty="0"/>
              <a:t> 2012]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95970" y="1958637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Extraction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1958637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Retrieval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92265" y="3997154"/>
            <a:ext cx="2145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Performance Prediction</a:t>
            </a:r>
          </a:p>
          <a:p>
            <a:r>
              <a:rPr lang="en-US" sz="1200" dirty="0" smtClean="0"/>
              <a:t>[SIGIR 2010]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851209" y="5308919"/>
            <a:ext cx="284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2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Related Entities</a:t>
            </a:r>
            <a:endParaRPr lang="en-US" dirty="0"/>
          </a:p>
        </p:txBody>
      </p:sp>
      <p:grpSp>
        <p:nvGrpSpPr>
          <p:cNvPr id="7" name="Group 12"/>
          <p:cNvGrpSpPr/>
          <p:nvPr/>
        </p:nvGrpSpPr>
        <p:grpSpPr>
          <a:xfrm>
            <a:off x="6096012" y="3844530"/>
            <a:ext cx="2421467" cy="2635301"/>
            <a:chOff x="4969288" y="3193999"/>
            <a:chExt cx="3390052" cy="2635301"/>
          </a:xfrm>
        </p:grpSpPr>
        <p:sp>
          <p:nvSpPr>
            <p:cNvPr id="15" name="Double Bracket 14"/>
            <p:cNvSpPr/>
            <p:nvPr/>
          </p:nvSpPr>
          <p:spPr>
            <a:xfrm>
              <a:off x="5882780" y="3924300"/>
              <a:ext cx="2057399" cy="1905000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200" dirty="0" smtClean="0">
                  <a:latin typeface="Arial Narrow" pitchFamily="34" charset="0"/>
                </a:rPr>
                <a:t>John Cusack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Joe </a:t>
              </a:r>
              <a:r>
                <a:rPr lang="en-US" sz="1200" dirty="0" err="1" smtClean="0">
                  <a:latin typeface="Arial Narrow" pitchFamily="34" charset="0"/>
                </a:rPr>
                <a:t>Pesci</a:t>
              </a:r>
              <a:endParaRPr lang="en-US" sz="1200" dirty="0" smtClean="0">
                <a:latin typeface="Arial Narrow" pitchFamily="34" charset="0"/>
              </a:endParaRP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Denzel Washington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Scott Glen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Nicolas Cage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2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69288" y="3193999"/>
              <a:ext cx="3390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Top</a:t>
              </a:r>
              <a:r>
                <a:rPr lang="en-US" sz="1400" b="1" dirty="0"/>
                <a:t> </a:t>
              </a:r>
              <a:r>
                <a:rPr lang="en-US" sz="1400" b="1" dirty="0" smtClean="0"/>
                <a:t>Related Entities</a:t>
              </a:r>
              <a:endParaRPr lang="en-US" sz="1400" b="1" dirty="0"/>
            </a:p>
          </p:txBody>
        </p:sp>
      </p:grpSp>
      <p:cxnSp>
        <p:nvCxnSpPr>
          <p:cNvPr id="27" name="Straight Arrow Connector 26"/>
          <p:cNvCxnSpPr>
            <a:stCxn id="83" idx="3"/>
            <a:endCxn id="15" idx="1"/>
          </p:cNvCxnSpPr>
          <p:nvPr/>
        </p:nvCxnSpPr>
        <p:spPr>
          <a:xfrm>
            <a:off x="5912467" y="5512510"/>
            <a:ext cx="836040" cy="148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855067" y="4521910"/>
            <a:ext cx="2057400" cy="2057400"/>
            <a:chOff x="4182021" y="3403284"/>
            <a:chExt cx="2057400" cy="2057400"/>
          </a:xfrm>
        </p:grpSpPr>
        <p:sp>
          <p:nvSpPr>
            <p:cNvPr id="83" name="Flowchart: Decision 82"/>
            <p:cNvSpPr/>
            <p:nvPr/>
          </p:nvSpPr>
          <p:spPr>
            <a:xfrm>
              <a:off x="5858421" y="4241484"/>
              <a:ext cx="381000" cy="3048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=</a:t>
              </a:r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4182021" y="3403284"/>
              <a:ext cx="1866900" cy="2057400"/>
              <a:chOff x="4182021" y="3403284"/>
              <a:chExt cx="1866900" cy="2057400"/>
            </a:xfrm>
          </p:grpSpPr>
          <p:sp>
            <p:nvSpPr>
              <p:cNvPr id="5" name="Double Bracket 4"/>
              <p:cNvSpPr/>
              <p:nvPr/>
            </p:nvSpPr>
            <p:spPr>
              <a:xfrm>
                <a:off x="4182021" y="4470084"/>
                <a:ext cx="1524000" cy="9906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solidFill>
                      <a:schemeClr val="tx2"/>
                    </a:solidFill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 </a:t>
                </a:r>
                <a:r>
                  <a:rPr lang="en-US" sz="1200" dirty="0" smtClean="0">
                    <a:latin typeface="Arial Narrow" pitchFamily="34" charset="0"/>
                  </a:rPr>
                  <a:t>actor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latin typeface="Arial Narrow" pitchFamily="34" charset="0"/>
                  </a:rPr>
                  <a:t> </a:t>
                </a:r>
                <a:r>
                  <a:rPr lang="en-US" sz="1200" dirty="0" err="1" smtClean="0">
                    <a:latin typeface="Arial Narrow" pitchFamily="34" charset="0"/>
                  </a:rPr>
                  <a:t>pics</a:t>
                </a:r>
                <a:endParaRPr lang="en-US" sz="1200" dirty="0" smtClean="0">
                  <a:latin typeface="Arial Narrow" pitchFamily="34" charset="0"/>
                </a:endParaRP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Johnny </a:t>
                </a:r>
                <a:r>
                  <a:rPr lang="en-US" sz="1200" dirty="0" err="1" smtClean="0">
                    <a:solidFill>
                      <a:schemeClr val="tx2"/>
                    </a:solidFill>
                    <a:latin typeface="Arial Narrow" pitchFamily="34" charset="0"/>
                  </a:rPr>
                  <a:t>Depp</a:t>
                </a:r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 </a:t>
                </a:r>
                <a:r>
                  <a:rPr lang="en-US" sz="1200" dirty="0" smtClean="0">
                    <a:latin typeface="Arial Narrow" pitchFamily="34" charset="0"/>
                  </a:rPr>
                  <a:t>movies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</p:txBody>
          </p:sp>
          <p:sp>
            <p:nvSpPr>
              <p:cNvPr id="56" name="Double Bracket 55"/>
              <p:cNvSpPr/>
              <p:nvPr/>
            </p:nvSpPr>
            <p:spPr>
              <a:xfrm>
                <a:off x="4182021" y="3403284"/>
                <a:ext cx="1524000" cy="9906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Nicolas Cage </a:t>
                </a:r>
                <a:r>
                  <a:rPr lang="en-US" sz="1200" dirty="0" smtClean="0">
                    <a:latin typeface="Arial Narrow" pitchFamily="34" charset="0"/>
                  </a:rPr>
                  <a:t>movies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Nicholas Cage </a:t>
                </a:r>
                <a:r>
                  <a:rPr lang="en-US" sz="1200" dirty="0" err="1" smtClean="0">
                    <a:latin typeface="Arial Narrow" pitchFamily="34" charset="0"/>
                  </a:rPr>
                  <a:t>pics</a:t>
                </a:r>
                <a:endParaRPr lang="en-US" sz="1200" dirty="0" smtClean="0">
                  <a:latin typeface="Arial Narrow" pitchFamily="34" charset="0"/>
                </a:endParaRP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r>
                  <a:rPr lang="en-US" sz="1200" dirty="0" smtClean="0">
                    <a:solidFill>
                      <a:schemeClr val="tx2"/>
                    </a:solidFill>
                    <a:latin typeface="Arial Narrow" pitchFamily="34" charset="0"/>
                  </a:rPr>
                  <a:t>Nicolas Cage </a:t>
                </a:r>
                <a:r>
                  <a:rPr lang="en-US" sz="1200" dirty="0" smtClean="0">
                    <a:latin typeface="Arial Narrow" pitchFamily="34" charset="0"/>
                  </a:rPr>
                  <a:t>actor</a:t>
                </a:r>
              </a:p>
              <a:p>
                <a:pPr algn="ctr"/>
                <a:r>
                  <a:rPr lang="en-US" sz="1400" dirty="0" smtClean="0">
                    <a:latin typeface="Arial Narrow" pitchFamily="34" charset="0"/>
                  </a:rPr>
                  <a:t>…</a:t>
                </a:r>
              </a:p>
            </p:txBody>
          </p:sp>
          <p:cxnSp>
            <p:nvCxnSpPr>
              <p:cNvPr id="68" name="Elbow Connector 67"/>
              <p:cNvCxnSpPr>
                <a:stCxn id="56" idx="3"/>
                <a:endCxn id="83" idx="0"/>
              </p:cNvCxnSpPr>
              <p:nvPr/>
            </p:nvCxnSpPr>
            <p:spPr>
              <a:xfrm>
                <a:off x="5706021" y="3898584"/>
                <a:ext cx="342900" cy="34290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hape 80"/>
              <p:cNvCxnSpPr>
                <a:stCxn id="5" idx="3"/>
                <a:endCxn id="83" idx="2"/>
              </p:cNvCxnSpPr>
              <p:nvPr/>
            </p:nvCxnSpPr>
            <p:spPr>
              <a:xfrm flipV="1">
                <a:off x="5706021" y="4546284"/>
                <a:ext cx="342900" cy="419100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/>
          <p:cNvSpPr txBox="1"/>
          <p:nvPr/>
        </p:nvSpPr>
        <p:spPr>
          <a:xfrm>
            <a:off x="710333" y="1075910"/>
            <a:ext cx="203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Search Sessions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916921" y="1599130"/>
            <a:ext cx="2150129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Johnny Depp</a:t>
            </a:r>
          </a:p>
          <a:p>
            <a:r>
              <a:rPr lang="en-US" sz="1400" dirty="0" smtClean="0"/>
              <a:t>Pirates </a:t>
            </a:r>
            <a:r>
              <a:rPr lang="en-US" sz="1400" dirty="0"/>
              <a:t>of the Caribbean</a:t>
            </a:r>
          </a:p>
          <a:p>
            <a:endParaRPr lang="en-US" sz="1400" dirty="0" smtClean="0">
              <a:solidFill>
                <a:schemeClr val="accent1"/>
              </a:solidFill>
            </a:endParaRPr>
          </a:p>
          <a:p>
            <a:r>
              <a:rPr lang="en-US" sz="1400" b="1" dirty="0"/>
              <a:t>Johnny </a:t>
            </a:r>
            <a:r>
              <a:rPr lang="en-US" sz="1400" b="1" dirty="0" smtClean="0"/>
              <a:t>Depp</a:t>
            </a:r>
            <a:endParaRPr lang="en-US" sz="1400" b="1" dirty="0">
              <a:solidFill>
                <a:schemeClr val="accent1"/>
              </a:solidFill>
            </a:endParaRPr>
          </a:p>
          <a:p>
            <a:r>
              <a:rPr lang="en-US" sz="1400" dirty="0" smtClean="0">
                <a:solidFill>
                  <a:srgbClr val="292934"/>
                </a:solidFill>
              </a:rPr>
              <a:t>Nicolas </a:t>
            </a:r>
            <a:r>
              <a:rPr lang="en-US" sz="1400" dirty="0">
                <a:solidFill>
                  <a:srgbClr val="292934"/>
                </a:solidFill>
              </a:rPr>
              <a:t>Cage</a:t>
            </a:r>
          </a:p>
          <a:p>
            <a:r>
              <a:rPr lang="en-US" sz="1400" dirty="0"/>
              <a:t>Google</a:t>
            </a:r>
          </a:p>
          <a:p>
            <a:r>
              <a:rPr lang="en-US" sz="1400" dirty="0"/>
              <a:t>John Cusack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Walmart</a:t>
            </a:r>
            <a:endParaRPr lang="en-US" sz="1400" dirty="0"/>
          </a:p>
          <a:p>
            <a:r>
              <a:rPr lang="en-US" sz="1400" dirty="0"/>
              <a:t>Joe </a:t>
            </a:r>
            <a:r>
              <a:rPr lang="en-US" sz="1400" dirty="0" err="1"/>
              <a:t>Pesci</a:t>
            </a:r>
            <a:endParaRPr lang="en-US" sz="1400" dirty="0"/>
          </a:p>
          <a:p>
            <a:r>
              <a:rPr lang="en-US" sz="1400" b="1" dirty="0"/>
              <a:t>Johnny Depp</a:t>
            </a:r>
            <a:r>
              <a:rPr lang="en-US" sz="1400" dirty="0"/>
              <a:t> birthday</a:t>
            </a:r>
          </a:p>
          <a:p>
            <a:endParaRPr lang="en-US" sz="14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067050" y="2546136"/>
            <a:ext cx="929217" cy="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185268" y="1642087"/>
            <a:ext cx="28440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Pirates of the </a:t>
            </a:r>
            <a:r>
              <a:rPr lang="en-US" sz="1400" dirty="0" smtClean="0"/>
              <a:t>Caribbean</a:t>
            </a:r>
            <a:endParaRPr lang="en-US" sz="1400" dirty="0" smtClean="0"/>
          </a:p>
          <a:p>
            <a:r>
              <a:rPr lang="en-US" sz="1400" dirty="0" smtClean="0"/>
              <a:t>Nicolas Cage</a:t>
            </a:r>
          </a:p>
          <a:p>
            <a:r>
              <a:rPr lang="en-US" sz="1400" b="1" strike="sngStrike" dirty="0" smtClean="0">
                <a:solidFill>
                  <a:schemeClr val="tx2"/>
                </a:solidFill>
              </a:rPr>
              <a:t>Google</a:t>
            </a:r>
          </a:p>
          <a:p>
            <a:r>
              <a:rPr lang="en-US" sz="1400" dirty="0" smtClean="0"/>
              <a:t>John Cusack</a:t>
            </a:r>
          </a:p>
          <a:p>
            <a:r>
              <a:rPr lang="en-US" sz="1400" b="1" strike="sngStrike" dirty="0" err="1" smtClean="0">
                <a:solidFill>
                  <a:srgbClr val="D2533C"/>
                </a:solidFill>
              </a:rPr>
              <a:t>Walmart</a:t>
            </a:r>
            <a:endParaRPr lang="en-US" sz="1400" b="1" strike="sngStrike" dirty="0" smtClean="0">
              <a:solidFill>
                <a:srgbClr val="D2533C"/>
              </a:solidFill>
            </a:endParaRPr>
          </a:p>
          <a:p>
            <a:r>
              <a:rPr lang="en-US" sz="1400" dirty="0" smtClean="0"/>
              <a:t>Joe </a:t>
            </a:r>
            <a:r>
              <a:rPr lang="en-US" sz="1400" dirty="0" err="1" smtClean="0"/>
              <a:t>Pesci</a:t>
            </a:r>
            <a:endParaRPr lang="en-US" sz="1400" dirty="0" smtClean="0"/>
          </a:p>
          <a:p>
            <a:r>
              <a:rPr lang="en-US" sz="1400" dirty="0" smtClean="0"/>
              <a:t>….</a:t>
            </a:r>
            <a:endParaRPr lang="en-US" sz="1400" dirty="0"/>
          </a:p>
        </p:txBody>
      </p:sp>
      <p:sp>
        <p:nvSpPr>
          <p:cNvPr id="60" name="Left Brace 59"/>
          <p:cNvSpPr/>
          <p:nvPr/>
        </p:nvSpPr>
        <p:spPr>
          <a:xfrm>
            <a:off x="710333" y="1599130"/>
            <a:ext cx="267567" cy="59797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eft Brace 71"/>
          <p:cNvSpPr/>
          <p:nvPr/>
        </p:nvSpPr>
        <p:spPr>
          <a:xfrm>
            <a:off x="725149" y="2291285"/>
            <a:ext cx="267567" cy="87102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/>
          <p:cNvSpPr/>
          <p:nvPr/>
        </p:nvSpPr>
        <p:spPr>
          <a:xfrm>
            <a:off x="725149" y="3314705"/>
            <a:ext cx="267567" cy="871020"/>
          </a:xfrm>
          <a:prstGeom prst="leftBrac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4039929" y="1134097"/>
            <a:ext cx="298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Candidate Related Topics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4521200" y="3314705"/>
            <a:ext cx="0" cy="962081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5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and Organizing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 techniques to retrieve and rank sentences.</a:t>
            </a:r>
          </a:p>
          <a:p>
            <a:pPr lvl="1"/>
            <a:r>
              <a:rPr lang="en-US" dirty="0" smtClean="0"/>
              <a:t>Pseudo-relevance feedback to find typical sentence.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Classifier to remove ungrammatical and mal-formed web sentences.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Organize sentences in a biographical timeline</a:t>
            </a:r>
          </a:p>
          <a:p>
            <a:pPr lvl="1"/>
            <a:r>
              <a:rPr lang="en-US" dirty="0" smtClean="0"/>
              <a:t>Leverage examples in Wikipedia to learn word-precedence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0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Sentences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43000" y="2286000"/>
            <a:ext cx="7010400" cy="38779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After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Brody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has appeared in four very different movies.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 best known for his Oscar-winning performance in “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,” was in the audience Friday at the opening.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2008 Academy Award winner Rachel Weisz (The Constant Gardener), Academy Award winner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 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), Mark Ruffalo (Zodiac), and Academy Award nominee ...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received widespread recognition when he was cast as the lead in Roman Polanski’s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(2002). 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is a New York actor who is known to international audiences as the star of Roman Polanski’s 2002 film,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447800" y="1406263"/>
            <a:ext cx="320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 smtClean="0"/>
              <a:t>Topic: 	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</a:p>
          <a:p>
            <a:pPr lvl="1"/>
            <a:r>
              <a:rPr lang="en-US" sz="1400" dirty="0" smtClean="0"/>
              <a:t>Aspect: 	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5999" y="1036931"/>
            <a:ext cx="7349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1"/>
            <a:r>
              <a:rPr lang="en-US" dirty="0" smtClean="0"/>
              <a:t>For a given topic and an aspect which sentence to pick?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2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3100" y="5276895"/>
            <a:ext cx="3886200" cy="55240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9071" y="2286000"/>
            <a:ext cx="4343400" cy="433964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After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Brody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has appeared in four very different movies.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 best known for his Oscar-winning performance in “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,” was in the audience Friday at the opening.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2008 Academy Award winner Rachel Weisz (The Constant Gardener), Academy Award winner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), Mark Ruffalo (Zodiac), and Academy Award nominee ...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received widespread recognition when he was cast as the lead in Roman Polanski’s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(2002). 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is a New York actor who is known to international audiences as the star of Roman Polanski’s 2002 film,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….</a:t>
            </a:r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Sentences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447800" y="1406263"/>
            <a:ext cx="320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 smtClean="0"/>
              <a:t>Topic: 	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</a:p>
          <a:p>
            <a:pPr lvl="1"/>
            <a:r>
              <a:rPr lang="en-US" sz="1400" dirty="0" smtClean="0"/>
              <a:t>Aspect: 	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5999" y="1036931"/>
            <a:ext cx="7349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1"/>
            <a:r>
              <a:rPr lang="en-US" dirty="0" smtClean="0"/>
              <a:t>Find the typical relationship </a:t>
            </a:r>
            <a:r>
              <a:rPr lang="en-US" dirty="0"/>
              <a:t>between </a:t>
            </a:r>
            <a:r>
              <a:rPr lang="en-US" dirty="0" smtClean="0"/>
              <a:t>the topic </a:t>
            </a:r>
            <a:r>
              <a:rPr lang="en-US" dirty="0"/>
              <a:t>and </a:t>
            </a:r>
            <a:r>
              <a:rPr lang="en-US" dirty="0" smtClean="0"/>
              <a:t>aspect.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4940300" y="3937000"/>
            <a:ext cx="952500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0" name="Double Bracket 9"/>
          <p:cNvSpPr/>
          <p:nvPr/>
        </p:nvSpPr>
        <p:spPr>
          <a:xfrm>
            <a:off x="6206070" y="2879236"/>
            <a:ext cx="1318532" cy="239765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endParaRPr lang="en-US" sz="1400" dirty="0" smtClean="0">
              <a:latin typeface="Arial Narrow" pitchFamily="34" charset="0"/>
            </a:endParaRPr>
          </a:p>
          <a:p>
            <a:r>
              <a:rPr lang="en-US" sz="1400" dirty="0" smtClean="0">
                <a:latin typeface="Arial Narrow" pitchFamily="34" charset="0"/>
              </a:rPr>
              <a:t>actor	0.3</a:t>
            </a:r>
          </a:p>
          <a:p>
            <a:r>
              <a:rPr lang="en-US" sz="1400" dirty="0" smtClean="0">
                <a:latin typeface="Arial Narrow" pitchFamily="34" charset="0"/>
              </a:rPr>
              <a:t>star	0.2</a:t>
            </a:r>
          </a:p>
          <a:p>
            <a:r>
              <a:rPr lang="en-US" sz="1400" dirty="0" smtClean="0">
                <a:latin typeface="Arial Narrow" pitchFamily="34" charset="0"/>
              </a:rPr>
              <a:t>win	0.2	</a:t>
            </a:r>
          </a:p>
          <a:p>
            <a:r>
              <a:rPr lang="en-US" sz="1400" dirty="0" smtClean="0">
                <a:latin typeface="Arial Narrow" pitchFamily="34" charset="0"/>
              </a:rPr>
              <a:t>film</a:t>
            </a:r>
            <a:r>
              <a:rPr lang="en-US" sz="1400" dirty="0" smtClean="0">
                <a:latin typeface="Arial Narrow" pitchFamily="34" charset="0"/>
              </a:rPr>
              <a:t>	0.2</a:t>
            </a:r>
          </a:p>
          <a:p>
            <a:r>
              <a:rPr lang="en-US" sz="1400" dirty="0" smtClean="0">
                <a:latin typeface="Arial Narrow" pitchFamily="34" charset="0"/>
              </a:rPr>
              <a:t>2002	0.1</a:t>
            </a:r>
          </a:p>
          <a:p>
            <a:endParaRPr lang="en-US" sz="1400" dirty="0" smtClean="0">
              <a:latin typeface="Arial Narrow" pitchFamily="34" charset="0"/>
            </a:endParaRPr>
          </a:p>
          <a:p>
            <a:r>
              <a:rPr lang="en-US" sz="1400" dirty="0" smtClean="0">
                <a:latin typeface="Arial Narrow" pitchFamily="34" charset="0"/>
              </a:rPr>
              <a:t>…</a:t>
            </a:r>
          </a:p>
          <a:p>
            <a:endParaRPr lang="en-US" sz="1400" dirty="0" smtClean="0">
              <a:latin typeface="Arial Narrow" pitchFamily="34" charset="0"/>
            </a:endParaRPr>
          </a:p>
          <a:p>
            <a:endParaRPr lang="en-US" sz="1400" dirty="0" smtClean="0"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11800" y="2197100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Aspect Context Model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flipH="1">
            <a:off x="4940300" y="3937000"/>
            <a:ext cx="952500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97123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" grpId="0" animBg="1"/>
      <p:bldP spid="10" grpId="0" animBg="1"/>
      <p:bldP spid="4" grpId="0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Pruning and Ordering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71" y="1157153"/>
            <a:ext cx="8505911" cy="5015970"/>
          </a:xfrm>
        </p:spPr>
        <p:txBody>
          <a:bodyPr/>
          <a:lstStyle/>
          <a:p>
            <a:r>
              <a:rPr lang="en-US" dirty="0" smtClean="0"/>
              <a:t>Remove ungrammatical sentences.</a:t>
            </a:r>
          </a:p>
          <a:p>
            <a:pPr lvl="1"/>
            <a:r>
              <a:rPr lang="en-US" dirty="0" smtClean="0"/>
              <a:t>Classifier using language model and word-based features.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 smtClean="0"/>
              <a:t>Order sentences in natural timeline</a:t>
            </a:r>
          </a:p>
          <a:p>
            <a:pPr lvl="1"/>
            <a:r>
              <a:rPr lang="en-US" dirty="0" smtClean="0"/>
              <a:t>Used Wikipedia for supervision – Articles follow a biographic timeline.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earn pairwise word precedence models. </a:t>
            </a:r>
          </a:p>
        </p:txBody>
      </p:sp>
    </p:spTree>
    <p:extLst>
      <p:ext uri="{BB962C8B-B14F-4D97-AF65-F5344CB8AC3E}">
        <p14:creationId xmlns:p14="http://schemas.microsoft.com/office/powerpoint/2010/main" val="3916040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smtClean="0"/>
              <a:t>		Topic Pages vs</a:t>
            </a:r>
            <a:r>
              <a:rPr lang="en-US" dirty="0" smtClean="0"/>
              <a:t>. Search Results </a:t>
            </a:r>
            <a:r>
              <a:rPr lang="en-US" dirty="0" smtClean="0"/>
              <a:t>Summarization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938919"/>
              </p:ext>
            </p:extLst>
          </p:nvPr>
        </p:nvGraphicFramePr>
        <p:xfrm>
          <a:off x="1593850" y="1920875"/>
          <a:ext cx="5727700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>
          <a:xfrm>
            <a:off x="6721158" y="3434725"/>
            <a:ext cx="2123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400 Sentences for 20 Topics</a:t>
            </a:r>
            <a:endParaRPr lang="en-US" sz="1200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17258" y="6437001"/>
            <a:ext cx="4167427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</a:t>
            </a:r>
            <a:r>
              <a:rPr lang="en-US" dirty="0" smtClean="0"/>
              <a:t>and </a:t>
            </a:r>
            <a:r>
              <a:rPr lang="en-US" dirty="0" err="1" smtClean="0"/>
              <a:t>Cucerzan</a:t>
            </a:r>
            <a:r>
              <a:rPr lang="en-US" dirty="0" smtClean="0"/>
              <a:t>, ICSC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6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4" y="1157153"/>
            <a:ext cx="9144000" cy="4176847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Knowledge</a:t>
            </a:r>
            <a:r>
              <a:rPr lang="en-US" dirty="0" smtClean="0"/>
              <a:t>-driven content selection is useful for organizing information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Query logs provide </a:t>
            </a:r>
            <a:r>
              <a:rPr lang="en-US" dirty="0"/>
              <a:t>useful knowledge about entities.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399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7" y="3165368"/>
            <a:ext cx="1475117" cy="15340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6267" y="2963333"/>
            <a:ext cx="4927600" cy="149013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95978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Coherent Event Schemas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Rel-grams and Event Schemas</a:t>
            </a:r>
          </a:p>
          <a:p>
            <a:r>
              <a:rPr lang="en-US" sz="1400" dirty="0" smtClean="0"/>
              <a:t>[AKBC-WEKEX 2012], [EMNLP 2013]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870" y="4244040"/>
            <a:ext cx="8629158" cy="2234967"/>
            <a:chOff x="-1236819" y="4457700"/>
            <a:chExt cx="8629158" cy="22349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336" y="4480595"/>
              <a:ext cx="938048" cy="1600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1138" y="4457700"/>
              <a:ext cx="1669631" cy="1600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1236819" y="6231002"/>
              <a:ext cx="2186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Stephen </a:t>
              </a:r>
              <a:r>
                <a:rPr lang="en-US" sz="1200" dirty="0" err="1" smtClean="0"/>
                <a:t>Soderland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University of Washington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63823" y="6208107"/>
              <a:ext cx="3228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Oren </a:t>
              </a:r>
              <a:r>
                <a:rPr lang="en-US" sz="1200" dirty="0" err="1" smtClean="0"/>
                <a:t>Etzioni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Allen Institute for Artificial Intelligence</a:t>
              </a:r>
              <a:endParaRPr lang="en-US" sz="1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1966" y="4469570"/>
              <a:ext cx="1275437" cy="1600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2131" y="6207259"/>
              <a:ext cx="3275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Mausam</a:t>
              </a:r>
            </a:p>
            <a:p>
              <a:pPr algn="ctr"/>
              <a:r>
                <a:rPr lang="en-US" sz="1200" dirty="0" smtClean="0"/>
                <a:t>Indian Institute of Technology Delhi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336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Find information about </a:t>
            </a:r>
            <a:r>
              <a:rPr lang="en-US" sz="2000" b="1" dirty="0" smtClean="0"/>
              <a:t>players </a:t>
            </a:r>
            <a:r>
              <a:rPr lang="en-US" sz="2000" b="1" dirty="0"/>
              <a:t>suspended for drug </a:t>
            </a:r>
            <a:r>
              <a:rPr lang="en-US" sz="2000" b="1" dirty="0" smtClean="0"/>
              <a:t>use</a:t>
            </a:r>
            <a:endParaRPr lang="en-US" sz="2000" b="1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696229" y="1845733"/>
            <a:ext cx="4881864" cy="4475483"/>
            <a:chOff x="1696229" y="1845733"/>
            <a:chExt cx="4881864" cy="447548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879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Organizing Information About Entities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3" y="1892300"/>
            <a:ext cx="8610600" cy="20447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03604" y="3437467"/>
            <a:ext cx="3403196" cy="6604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37625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Find information about </a:t>
            </a:r>
            <a:r>
              <a:rPr lang="en-US" sz="2000" b="1" dirty="0" smtClean="0"/>
              <a:t>players </a:t>
            </a:r>
            <a:r>
              <a:rPr lang="en-US" sz="2000" b="1" dirty="0"/>
              <a:t>suspended for drug </a:t>
            </a:r>
            <a:r>
              <a:rPr lang="en-US" sz="2000" b="1" dirty="0" smtClean="0"/>
              <a:t>use</a:t>
            </a:r>
            <a:endParaRPr lang="en-US" sz="2000" b="1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42777" y="1692481"/>
            <a:ext cx="1876704" cy="1681483"/>
            <a:chOff x="1696229" y="1845733"/>
            <a:chExt cx="4881864" cy="44754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3" name="Right Arrow 2"/>
          <p:cNvSpPr/>
          <p:nvPr/>
        </p:nvSpPr>
        <p:spPr>
          <a:xfrm rot="5400000">
            <a:off x="3934514" y="3835399"/>
            <a:ext cx="982133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25120"/>
              </p:ext>
            </p:extLst>
          </p:nvPr>
        </p:nvGraphicFramePr>
        <p:xfrm>
          <a:off x="489858" y="4576236"/>
          <a:ext cx="8050356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0071"/>
                <a:gridCol w="1610071"/>
                <a:gridCol w="1610071"/>
                <a:gridCol w="1358930"/>
                <a:gridCol w="1861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Organization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Ramirez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Dodgers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Rodriguez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162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Yankees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Armstrong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life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r>
                        <a:rPr lang="en-US" baseline="0" dirty="0" smtClean="0"/>
                        <a:t> Postal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USADA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24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Extract arbitrary </a:t>
            </a:r>
            <a:r>
              <a:rPr lang="en-US" b="1" dirty="0" smtClean="0">
                <a:solidFill>
                  <a:srgbClr val="800000"/>
                </a:solidFill>
              </a:rPr>
              <a:t>relationships</a:t>
            </a:r>
            <a:r>
              <a:rPr lang="en-US" sz="2000" dirty="0" smtClean="0"/>
              <a:t> between </a:t>
            </a:r>
            <a:r>
              <a:rPr lang="en-US" sz="2000" dirty="0" smtClean="0">
                <a:solidFill>
                  <a:srgbClr val="0000FF"/>
                </a:solidFill>
              </a:rPr>
              <a:t>noun phrases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1515234" y="1868417"/>
            <a:ext cx="6113532" cy="3098506"/>
            <a:chOff x="1515234" y="2679006"/>
            <a:chExt cx="6113532" cy="3098506"/>
          </a:xfrm>
        </p:grpSpPr>
        <p:sp>
          <p:nvSpPr>
            <p:cNvPr id="8" name="Rectangle 7"/>
            <p:cNvSpPr/>
            <p:nvPr/>
          </p:nvSpPr>
          <p:spPr>
            <a:xfrm>
              <a:off x="1515234" y="4854182"/>
              <a:ext cx="6113532" cy="923330"/>
            </a:xfrm>
            <a:prstGeom prst="rect">
              <a:avLst/>
            </a:prstGeom>
            <a:ln>
              <a:solidFill>
                <a:srgbClr val="4A731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Manny Ramirez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joined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growing lineup of All-stars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for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50 games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by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sport</a:t>
              </a:r>
              <a:r>
                <a:rPr lang="en-US" dirty="0" smtClean="0"/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15234" y="2679006"/>
              <a:ext cx="6113532" cy="738664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/>
                <a:t> Manny Ramirez joined a </a:t>
              </a:r>
              <a:r>
                <a:rPr lang="en-US" sz="1400" dirty="0" smtClean="0"/>
                <a:t>growing </a:t>
              </a:r>
              <a:r>
                <a:rPr lang="en-US" sz="1400" dirty="0"/>
                <a:t>lineup of All-Stars linked to drugs Thursday, with the dreadlocked slugger banished for 50 games by a sport that cannot shake free from scandal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4080934" y="4076594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1634" y="3928602"/>
              <a:ext cx="1794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 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67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388381"/>
              </p:ext>
            </p:extLst>
          </p:nvPr>
        </p:nvGraphicFramePr>
        <p:xfrm>
          <a:off x="630571" y="1592807"/>
          <a:ext cx="8804929" cy="5567623"/>
        </p:xfrm>
        <a:graphic>
          <a:graphicData uri="http://schemas.openxmlformats.org/drawingml/2006/table">
            <a:tbl>
              <a:tblPr/>
              <a:tblGrid>
                <a:gridCol w="2872215"/>
                <a:gridCol w="2576285"/>
                <a:gridCol w="3356429"/>
              </a:tblGrid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1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Relation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</a:t>
                      </a:r>
                      <a:r>
                        <a:rPr lang="en-US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Manny 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joined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growing lineup of All-Stars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sport that cannot shake free from scandal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 games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Angeles Dodgers star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said 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 medication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doctor that contained a banned substance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not take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steroids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medication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This organization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will never condone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anything that is n't clean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manager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's certainly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dark day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didn't announce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specific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violation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outfielder… 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apologized to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Dodgers and fans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natural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identified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addition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had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…came from an artificial source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natural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came from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 artificial source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ESPN 's Mark Fainaru-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testing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However showed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would fight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suspension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998133" y="3185237"/>
            <a:ext cx="4487333" cy="133773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92934"/>
                </a:solidFill>
              </a:rPr>
              <a:t>Too many relations!</a:t>
            </a:r>
          </a:p>
          <a:p>
            <a:pPr algn="ctr"/>
            <a:endParaRPr lang="en-US" sz="10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5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</a:t>
            </a:r>
            <a:r>
              <a:rPr lang="en-US" dirty="0" smtClean="0"/>
              <a:t>Extraction using Templates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V="1">
            <a:off x="1937497" y="4168921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91572"/>
              </p:ext>
            </p:extLst>
          </p:nvPr>
        </p:nvGraphicFramePr>
        <p:xfrm>
          <a:off x="4148674" y="2981156"/>
          <a:ext cx="4797942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59589"/>
                <a:gridCol w="959589"/>
                <a:gridCol w="959589"/>
                <a:gridCol w="809910"/>
                <a:gridCol w="1109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81" y="1007120"/>
            <a:ext cx="1521380" cy="1101257"/>
          </a:xfrm>
          <a:prstGeom prst="rect">
            <a:avLst/>
          </a:prstGeom>
        </p:spPr>
      </p:pic>
      <p:sp>
        <p:nvSpPr>
          <p:cNvPr id="5" name="Predefined Process 4"/>
          <p:cNvSpPr/>
          <p:nvPr/>
        </p:nvSpPr>
        <p:spPr>
          <a:xfrm>
            <a:off x="1333500" y="3130312"/>
            <a:ext cx="1854200" cy="612648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Template IE</a:t>
            </a:r>
            <a:endParaRPr lang="en-US" sz="1200" dirty="0" smtClean="0"/>
          </a:p>
        </p:txBody>
      </p:sp>
      <p:sp>
        <p:nvSpPr>
          <p:cNvPr id="12" name="Rounded Rectangle 11"/>
          <p:cNvSpPr/>
          <p:nvPr/>
        </p:nvSpPr>
        <p:spPr>
          <a:xfrm>
            <a:off x="199371" y="4793846"/>
            <a:ext cx="4423429" cy="18609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200" b="1" dirty="0" smtClean="0"/>
              <a:t>Suspension Schema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Actors</a:t>
            </a:r>
            <a:r>
              <a:rPr lang="en-US" sz="1200" b="1" dirty="0"/>
              <a:t>		Roles</a:t>
            </a:r>
          </a:p>
          <a:p>
            <a:r>
              <a:rPr lang="en-US" sz="1200" dirty="0"/>
              <a:t>Player		Person who fails the test</a:t>
            </a:r>
          </a:p>
          <a:p>
            <a:r>
              <a:rPr lang="en-US" sz="1200" dirty="0" smtClean="0"/>
              <a:t>Drug</a:t>
            </a:r>
            <a:r>
              <a:rPr lang="en-US" sz="1200" dirty="0"/>
              <a:t>		</a:t>
            </a:r>
            <a:r>
              <a:rPr lang="en-US" sz="1200" dirty="0" smtClean="0"/>
              <a:t>Drug </a:t>
            </a:r>
            <a:r>
              <a:rPr lang="en-US" sz="1200" dirty="0"/>
              <a:t>used by the </a:t>
            </a:r>
            <a:r>
              <a:rPr lang="en-US" sz="1200" dirty="0" smtClean="0"/>
              <a:t>player</a:t>
            </a:r>
            <a:endParaRPr lang="en-US" sz="1200" dirty="0" smtClean="0"/>
          </a:p>
          <a:p>
            <a:r>
              <a:rPr lang="en-US" sz="1200" dirty="0" smtClean="0"/>
              <a:t>Ban</a:t>
            </a:r>
            <a:r>
              <a:rPr lang="en-US" sz="1200" dirty="0"/>
              <a:t>	</a:t>
            </a:r>
            <a:r>
              <a:rPr lang="en-US" sz="1200" dirty="0" smtClean="0"/>
              <a:t>	Time </a:t>
            </a:r>
            <a:r>
              <a:rPr lang="en-US" sz="1200" dirty="0"/>
              <a:t>for which the player is </a:t>
            </a:r>
            <a:r>
              <a:rPr lang="en-US" sz="1200" dirty="0" smtClean="0"/>
              <a:t>suspended</a:t>
            </a:r>
            <a:endParaRPr lang="en-US" sz="1200" dirty="0" smtClean="0"/>
          </a:p>
          <a:p>
            <a:r>
              <a:rPr lang="en-US" sz="1200" dirty="0" smtClean="0"/>
              <a:t>Team</a:t>
            </a:r>
            <a:r>
              <a:rPr lang="en-US" sz="1200" dirty="0"/>
              <a:t>		</a:t>
            </a:r>
            <a:r>
              <a:rPr lang="en-US" sz="1200" dirty="0" smtClean="0"/>
              <a:t>Player’s </a:t>
            </a:r>
            <a:r>
              <a:rPr lang="en-US" sz="1200" dirty="0"/>
              <a:t>team</a:t>
            </a:r>
          </a:p>
          <a:p>
            <a:r>
              <a:rPr lang="en-US" sz="1200" dirty="0"/>
              <a:t>Organization	Organization that suspends the </a:t>
            </a:r>
            <a:r>
              <a:rPr lang="en-US" sz="1200" dirty="0" smtClean="0"/>
              <a:t>player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 flipV="1">
            <a:off x="3278483" y="3276960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4" name="Right Arrow 13"/>
          <p:cNvSpPr/>
          <p:nvPr/>
        </p:nvSpPr>
        <p:spPr>
          <a:xfrm rot="5400000">
            <a:off x="1937497" y="2519336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26481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Will this scale?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to generate schemas for arbitrary open-domain events?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49561" y="2320412"/>
            <a:ext cx="4373898" cy="2306035"/>
            <a:chOff x="2349561" y="2320412"/>
            <a:chExt cx="4373898" cy="2306035"/>
          </a:xfrm>
        </p:grpSpPr>
        <p:sp>
          <p:nvSpPr>
            <p:cNvPr id="7" name="Rounded Rectangle 6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</a:t>
              </a:r>
              <a:r>
                <a:rPr lang="en-US" sz="1000" b="1" dirty="0" smtClean="0"/>
                <a:t>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11300" y="4914900"/>
            <a:ext cx="623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/>
              <a:t>Manual</a:t>
            </a:r>
            <a:r>
              <a:rPr lang="en-US" dirty="0" smtClean="0"/>
              <a:t> and limited to a small number of domains</a:t>
            </a:r>
          </a:p>
          <a:p>
            <a:r>
              <a:rPr lang="en-US" dirty="0"/>
              <a:t>	</a:t>
            </a:r>
            <a:r>
              <a:rPr lang="en-US" dirty="0" smtClean="0"/>
              <a:t>Automatic method resulted in </a:t>
            </a:r>
            <a:r>
              <a:rPr lang="en-US" b="1" dirty="0" smtClean="0"/>
              <a:t>incoherent </a:t>
            </a:r>
            <a:r>
              <a:rPr lang="en-US" dirty="0" smtClean="0"/>
              <a:t>schemas.</a:t>
            </a:r>
          </a:p>
          <a:p>
            <a:r>
              <a:rPr lang="en-US" dirty="0" smtClean="0"/>
              <a:t>			 </a:t>
            </a:r>
            <a:r>
              <a:rPr lang="en-US" dirty="0"/>
              <a:t>	</a:t>
            </a:r>
            <a:r>
              <a:rPr lang="en-US" dirty="0" smtClean="0"/>
              <a:t>	    [Chambers and Jurafsky, 2009]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7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Definition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schemas about events mentioned in a corpus.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6839"/>
            <a:ext cx="2567158" cy="1991381"/>
          </a:xfrm>
          <a:prstGeom prst="rect">
            <a:avLst/>
          </a:prstGeom>
        </p:spPr>
      </p:pic>
      <p:sp>
        <p:nvSpPr>
          <p:cNvPr id="115" name="Right Arrow 114"/>
          <p:cNvSpPr/>
          <p:nvPr/>
        </p:nvSpPr>
        <p:spPr>
          <a:xfrm>
            <a:off x="2760141" y="3606808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39071" y="2104369"/>
            <a:ext cx="26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 </a:t>
            </a:r>
            <a:r>
              <a:rPr lang="en-US" dirty="0"/>
              <a:t> </a:t>
            </a:r>
            <a:r>
              <a:rPr lang="en-US" dirty="0" smtClean="0"/>
              <a:t>News Texts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347688" y="2104369"/>
            <a:ext cx="349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 </a:t>
            </a:r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36510" y="2473701"/>
            <a:ext cx="4373898" cy="2306035"/>
            <a:chOff x="2349561" y="2320412"/>
            <a:chExt cx="4373898" cy="2306035"/>
          </a:xfrm>
        </p:grpSpPr>
        <p:sp>
          <p:nvSpPr>
            <p:cNvPr id="14" name="Rounded Rectangle 13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</a:t>
              </a:r>
              <a:r>
                <a:rPr lang="en-US" sz="1000" b="1" dirty="0" smtClean="0"/>
                <a:t>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15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36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7494" y="1899843"/>
            <a:ext cx="7009013" cy="3576429"/>
            <a:chOff x="629728" y="1182054"/>
            <a:chExt cx="7896189" cy="3956372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96189" cy="3409493"/>
              <a:chOff x="703786" y="1728933"/>
              <a:chExt cx="7896189" cy="340949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817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blood test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testosterone 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69173" y="4405177"/>
                <a:ext cx="753979" cy="73324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38594" y="4607109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44859" y="4405177"/>
                <a:ext cx="753979" cy="733249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28091" y="4405176"/>
                <a:ext cx="3171884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457200" y="1164887"/>
            <a:ext cx="8229600" cy="53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A </a:t>
            </a:r>
            <a:r>
              <a:rPr lang="en-US" sz="1800" dirty="0" smtClean="0"/>
              <a:t>set of </a:t>
            </a:r>
            <a:r>
              <a:rPr lang="en-US" sz="1800" b="1" dirty="0" smtClean="0"/>
              <a:t>actors</a:t>
            </a:r>
            <a:r>
              <a:rPr lang="en-US" sz="1800" dirty="0" smtClean="0"/>
              <a:t> and the </a:t>
            </a:r>
            <a:r>
              <a:rPr lang="en-US" sz="1800" b="1" dirty="0" smtClean="0"/>
              <a:t>roles</a:t>
            </a:r>
            <a:r>
              <a:rPr lang="en-US" sz="1800" dirty="0" smtClean="0"/>
              <a:t> they participate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0283" y="5848644"/>
            <a:ext cx="2695986" cy="646331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1) Not labeled actors.</a:t>
            </a:r>
            <a:endParaRPr lang="en-US" dirty="0"/>
          </a:p>
          <a:p>
            <a:r>
              <a:rPr lang="en-US" dirty="0" smtClean="0"/>
              <a:t>2) Roles via relations.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2174310" y="3048665"/>
            <a:ext cx="3557857" cy="1524208"/>
          </a:xfrm>
          <a:prstGeom prst="roundRect">
            <a:avLst/>
          </a:prstGeom>
          <a:solidFill>
            <a:srgbClr val="B9CDE5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000" b="1" dirty="0" smtClean="0"/>
              <a:t>Suspension</a:t>
            </a:r>
            <a:endParaRPr lang="en-US" sz="1400" b="1" dirty="0"/>
          </a:p>
          <a:p>
            <a:endParaRPr lang="en-US" sz="1000" b="1" dirty="0" smtClean="0"/>
          </a:p>
          <a:p>
            <a:r>
              <a:rPr lang="en-US" sz="1000" b="1" dirty="0" smtClean="0"/>
              <a:t>Actors</a:t>
            </a:r>
            <a:r>
              <a:rPr lang="en-US" sz="1000" b="1" dirty="0" smtClean="0"/>
              <a:t>		Roles</a:t>
            </a:r>
          </a:p>
          <a:p>
            <a:r>
              <a:rPr lang="en-US" sz="1000" dirty="0" smtClean="0"/>
              <a:t>Test		Drug test that was administered</a:t>
            </a:r>
          </a:p>
          <a:p>
            <a:r>
              <a:rPr lang="en-US" sz="1000" dirty="0" smtClean="0"/>
              <a:t>Player		Person who fails the test</a:t>
            </a:r>
          </a:p>
          <a:p>
            <a:r>
              <a:rPr lang="en-US" sz="1000" dirty="0" smtClean="0"/>
              <a:t>Team		Player’s team</a:t>
            </a:r>
          </a:p>
          <a:p>
            <a:r>
              <a:rPr lang="en-US" sz="1000" dirty="0" smtClean="0"/>
              <a:t>Organization	Organization that suspends the player</a:t>
            </a:r>
          </a:p>
          <a:p>
            <a:r>
              <a:rPr lang="en-US" sz="1000" dirty="0" smtClean="0"/>
              <a:t>Drug		Drug used by the player</a:t>
            </a:r>
          </a:p>
          <a:p>
            <a:r>
              <a:rPr lang="en-US" sz="1000" dirty="0" smtClean="0"/>
              <a:t>Duration	Time for which the player is suspended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386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25500" y="1342573"/>
            <a:ext cx="80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Facts co-mentioned in text likely belong to the same event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IE relations present a succinct representation of facts.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5500" y="2486046"/>
            <a:ext cx="8019482" cy="1600438"/>
          </a:xfrm>
          <a:prstGeom prst="rect">
            <a:avLst/>
          </a:prstGeom>
          <a:ln>
            <a:solidFill>
              <a:srgbClr val="8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John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</a:t>
            </a:r>
            <a:r>
              <a:rPr lang="en-US" sz="1400" dirty="0"/>
              <a:t> </a:t>
            </a:r>
            <a:r>
              <a:rPr lang="en-US" sz="1400" dirty="0" smtClean="0"/>
              <a:t>police … They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 armed robbery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Ramirez </a:t>
            </a:r>
            <a:r>
              <a:rPr lang="en-US" sz="1400" b="1" dirty="0" smtClean="0"/>
              <a:t>failed</a:t>
            </a:r>
            <a:r>
              <a:rPr lang="en-US" sz="1400" dirty="0"/>
              <a:t> </a:t>
            </a:r>
            <a:r>
              <a:rPr lang="en-US" sz="1400" dirty="0" smtClean="0"/>
              <a:t>a drug test </a:t>
            </a:r>
            <a:r>
              <a:rPr lang="en-US" sz="1400" dirty="0" smtClean="0"/>
              <a:t>… He </a:t>
            </a:r>
            <a:r>
              <a:rPr lang="en-US" sz="1400" dirty="0" smtClean="0"/>
              <a:t>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 50 games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A bomb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 a </a:t>
            </a:r>
            <a:r>
              <a:rPr lang="en-US" sz="1400" dirty="0" smtClean="0"/>
              <a:t>market … </a:t>
            </a:r>
            <a:r>
              <a:rPr lang="en-US" sz="1400" dirty="0" smtClean="0"/>
              <a:t>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Democrats </a:t>
            </a:r>
            <a:r>
              <a:rPr lang="en-US" sz="1400" b="1" dirty="0" smtClean="0"/>
              <a:t>favored</a:t>
            </a:r>
            <a:r>
              <a:rPr lang="en-US" sz="1400" dirty="0" smtClean="0"/>
              <a:t> the </a:t>
            </a:r>
            <a:r>
              <a:rPr lang="en-US" sz="1400" dirty="0" smtClean="0"/>
              <a:t>bill </a:t>
            </a:r>
            <a:r>
              <a:rPr lang="en-US" sz="1400" dirty="0" smtClean="0"/>
              <a:t>… The bill</a:t>
            </a:r>
            <a:r>
              <a:rPr lang="en-US" sz="1400" dirty="0"/>
              <a:t> </a:t>
            </a:r>
            <a:r>
              <a:rPr lang="en-US" sz="1400" dirty="0" smtClean="0"/>
              <a:t>was </a:t>
            </a:r>
            <a:r>
              <a:rPr lang="en-US" sz="1400" dirty="0"/>
              <a:t>overwhelmingly </a:t>
            </a:r>
            <a:r>
              <a:rPr lang="en-US" sz="1400" b="1" dirty="0"/>
              <a:t>opposed</a:t>
            </a:r>
            <a:r>
              <a:rPr lang="en-US" sz="1400" dirty="0"/>
              <a:t> by the republicans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825500" y="2492676"/>
            <a:ext cx="8019482" cy="16004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(John, </a:t>
            </a:r>
            <a:r>
              <a:rPr lang="en-US" sz="1400" dirty="0" smtClean="0"/>
              <a:t>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</a:t>
            </a:r>
            <a:r>
              <a:rPr lang="en-US" sz="1400" dirty="0" smtClean="0"/>
              <a:t>by, police) … (They, </a:t>
            </a:r>
            <a:r>
              <a:rPr lang="en-US" sz="1400" b="1" dirty="0" smtClean="0"/>
              <a:t>charged</a:t>
            </a:r>
            <a:r>
              <a:rPr lang="en-US" sz="1400" dirty="0" smtClean="0"/>
              <a:t> </a:t>
            </a:r>
            <a:r>
              <a:rPr lang="en-US" sz="1400" dirty="0" smtClean="0"/>
              <a:t>him</a:t>
            </a:r>
            <a:r>
              <a:rPr lang="en-US" sz="1400" dirty="0"/>
              <a:t> </a:t>
            </a:r>
            <a:r>
              <a:rPr lang="en-US" sz="1400" dirty="0" smtClean="0"/>
              <a:t>with, </a:t>
            </a:r>
            <a:r>
              <a:rPr lang="en-US" sz="1400" dirty="0" smtClean="0"/>
              <a:t>armed </a:t>
            </a:r>
            <a:r>
              <a:rPr lang="en-US" sz="1400" dirty="0" smtClean="0"/>
              <a:t>robbery)</a:t>
            </a:r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(Ramirez, </a:t>
            </a:r>
            <a:r>
              <a:rPr lang="en-US" sz="1400" b="1" dirty="0" smtClean="0"/>
              <a:t>failed,</a:t>
            </a:r>
            <a:r>
              <a:rPr lang="en-US" sz="1400" dirty="0" smtClean="0"/>
              <a:t> </a:t>
            </a:r>
            <a:r>
              <a:rPr lang="en-US" sz="1400" dirty="0" smtClean="0"/>
              <a:t>a drug </a:t>
            </a:r>
            <a:r>
              <a:rPr lang="en-US" sz="1400" dirty="0" smtClean="0"/>
              <a:t>test) … (He, </a:t>
            </a:r>
            <a:r>
              <a:rPr lang="en-US" sz="1400" dirty="0" smtClean="0"/>
              <a:t>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</a:t>
            </a:r>
            <a:r>
              <a:rPr lang="en-US" sz="1400" dirty="0" smtClean="0"/>
              <a:t>for, </a:t>
            </a:r>
            <a:r>
              <a:rPr lang="en-US" sz="1400" dirty="0" smtClean="0"/>
              <a:t>50 </a:t>
            </a:r>
            <a:r>
              <a:rPr lang="en-US" sz="1400" dirty="0" smtClean="0"/>
              <a:t>games)</a:t>
            </a:r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(A bomb,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</a:t>
            </a:r>
            <a:r>
              <a:rPr lang="en-US" sz="1400" dirty="0" smtClean="0"/>
              <a:t>in, </a:t>
            </a:r>
            <a:r>
              <a:rPr lang="en-US" sz="1400" dirty="0" smtClean="0"/>
              <a:t>a </a:t>
            </a:r>
            <a:r>
              <a:rPr lang="en-US" sz="1400" dirty="0" smtClean="0"/>
              <a:t>market) … (The </a:t>
            </a:r>
            <a:r>
              <a:rPr lang="en-US" sz="1400" dirty="0" smtClean="0"/>
              <a:t>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</a:t>
            </a:r>
            <a:r>
              <a:rPr lang="en-US" sz="1400" dirty="0" smtClean="0"/>
              <a:t>responsibility)</a:t>
            </a:r>
            <a:endParaRPr lang="en-US" sz="1400" dirty="0" smtClean="0"/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(Democrats, </a:t>
            </a:r>
            <a:r>
              <a:rPr lang="en-US" sz="1400" b="1" dirty="0" smtClean="0"/>
              <a:t>favored,</a:t>
            </a:r>
            <a:r>
              <a:rPr lang="en-US" sz="1400" dirty="0" smtClean="0"/>
              <a:t> </a:t>
            </a:r>
            <a:r>
              <a:rPr lang="en-US" sz="1400" dirty="0" smtClean="0"/>
              <a:t>the </a:t>
            </a:r>
            <a:r>
              <a:rPr lang="en-US" sz="1400" dirty="0" smtClean="0"/>
              <a:t>bill) … (The bill, was overwhelmingly </a:t>
            </a:r>
            <a:r>
              <a:rPr lang="en-US" sz="1400" b="1" dirty="0" smtClean="0"/>
              <a:t>opposed</a:t>
            </a:r>
            <a:r>
              <a:rPr lang="en-US" sz="1400" dirty="0" smtClean="0"/>
              <a:t> </a:t>
            </a:r>
            <a:r>
              <a:rPr lang="en-US" sz="1400" dirty="0" smtClean="0"/>
              <a:t>by the </a:t>
            </a:r>
            <a:r>
              <a:rPr lang="en-US" sz="1400" dirty="0" smtClean="0"/>
              <a:t>republicans)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119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8450" y="1142584"/>
            <a:ext cx="8587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Use Open IE relations to generate schemas!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39071" y="1936673"/>
            <a:ext cx="8841736" cy="4545827"/>
            <a:chOff x="285810" y="1464203"/>
            <a:chExt cx="8841736" cy="454582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810" y="1936673"/>
              <a:ext cx="2567158" cy="1991381"/>
            </a:xfrm>
            <a:prstGeom prst="rect">
              <a:avLst/>
            </a:prstGeom>
          </p:spPr>
        </p:pic>
        <p:sp>
          <p:nvSpPr>
            <p:cNvPr id="19" name="Right Arrow 18"/>
            <p:cNvSpPr/>
            <p:nvPr/>
          </p:nvSpPr>
          <p:spPr>
            <a:xfrm rot="5400000">
              <a:off x="929284" y="4749316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4881" y="1464203"/>
              <a:ext cx="2691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Input: </a:t>
              </a:r>
              <a:r>
                <a:rPr lang="en-US" dirty="0"/>
                <a:t> </a:t>
              </a:r>
              <a:r>
                <a:rPr lang="en-US" dirty="0" smtClean="0"/>
                <a:t>News Texts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33498" y="1464203"/>
              <a:ext cx="3494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Output: </a:t>
              </a:r>
              <a:r>
                <a:rPr lang="en-US" dirty="0" smtClean="0"/>
                <a:t>Event Schemas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9071" y="5367379"/>
              <a:ext cx="2513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 IE Relations</a:t>
              </a:r>
              <a:endParaRPr lang="en-US" dirty="0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2893545" y="5453632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52470" y="5363699"/>
              <a:ext cx="31627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Relational Co-occurrence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/>
                <a:t>R</a:t>
              </a:r>
              <a:r>
                <a:rPr lang="en-US" dirty="0" smtClean="0"/>
                <a:t>el-grams)</a:t>
              </a:r>
              <a:endParaRPr lang="en-US" dirty="0"/>
            </a:p>
          </p:txBody>
        </p:sp>
        <p:sp>
          <p:nvSpPr>
            <p:cNvPr id="28" name="Right Arrow 27"/>
            <p:cNvSpPr/>
            <p:nvPr/>
          </p:nvSpPr>
          <p:spPr>
            <a:xfrm rot="16200000" flipV="1">
              <a:off x="5365817" y="4749316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63744" y="2611967"/>
            <a:ext cx="2476500" cy="1536700"/>
            <a:chOff x="4724400" y="2489200"/>
            <a:chExt cx="3727707" cy="2171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7322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66" y="1208334"/>
            <a:ext cx="8528068" cy="50783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Text: </a:t>
            </a:r>
          </a:p>
          <a:p>
            <a:r>
              <a:rPr lang="en-US" dirty="0" smtClean="0"/>
              <a:t>He cited a new study that was released by UCLA in 2008.</a:t>
            </a:r>
          </a:p>
          <a:p>
            <a:endParaRPr lang="en-US" b="1" dirty="0" smtClean="0"/>
          </a:p>
          <a:p>
            <a:r>
              <a:rPr lang="en-US" b="1" dirty="0" smtClean="0"/>
              <a:t>Extractions:</a:t>
            </a:r>
            <a:endParaRPr lang="en-US" dirty="0" smtClean="0"/>
          </a:p>
          <a:p>
            <a:r>
              <a:rPr lang="en-US" dirty="0" smtClean="0"/>
              <a:t>(He, cited, a new study)</a:t>
            </a:r>
          </a:p>
          <a:p>
            <a:r>
              <a:rPr lang="en-US" dirty="0" smtClean="0"/>
              <a:t>(a new study, was released by, UCLA)</a:t>
            </a:r>
          </a:p>
          <a:p>
            <a:r>
              <a:rPr lang="en-US" dirty="0" smtClean="0"/>
              <a:t>(a new study, was released in, 2008)</a:t>
            </a:r>
          </a:p>
          <a:p>
            <a:endParaRPr lang="en-US" dirty="0" smtClean="0"/>
          </a:p>
          <a:p>
            <a:r>
              <a:rPr lang="en-US" b="1" dirty="0" smtClean="0"/>
              <a:t>Normalized:</a:t>
            </a:r>
          </a:p>
          <a:p>
            <a:r>
              <a:rPr lang="en-US" dirty="0" smtClean="0"/>
              <a:t>(he, cite, study)</a:t>
            </a:r>
          </a:p>
          <a:p>
            <a:r>
              <a:rPr lang="en-US" dirty="0" smtClean="0"/>
              <a:t>(study, be released by, UCLA)</a:t>
            </a:r>
          </a:p>
          <a:p>
            <a:r>
              <a:rPr lang="en-US" dirty="0" smtClean="0"/>
              <a:t>(study, be released in, 2008)</a:t>
            </a:r>
          </a:p>
          <a:p>
            <a:endParaRPr lang="en-US" b="1" dirty="0"/>
          </a:p>
          <a:p>
            <a:r>
              <a:rPr lang="en-US" b="1" dirty="0" smtClean="0"/>
              <a:t>Generalized:</a:t>
            </a:r>
          </a:p>
          <a:p>
            <a:r>
              <a:rPr lang="en-US" dirty="0" smtClean="0"/>
              <a:t>([person], cite, [activity])</a:t>
            </a:r>
          </a:p>
          <a:p>
            <a:r>
              <a:rPr lang="en-US" dirty="0" smtClean="0"/>
              <a:t>([activity], be released by, [organization])</a:t>
            </a:r>
          </a:p>
          <a:p>
            <a:r>
              <a:rPr lang="en-US" dirty="0" smtClean="0"/>
              <a:t>([activity], be released in, [time-unit])</a:t>
            </a:r>
            <a:endParaRPr lang="en-US" dirty="0"/>
          </a:p>
          <a:p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39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Relations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574" y="3371486"/>
            <a:ext cx="4204924" cy="116955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Extract Argument </a:t>
            </a:r>
            <a:r>
              <a:rPr lang="en-US" sz="1400" b="1" dirty="0"/>
              <a:t>H</a:t>
            </a:r>
            <a:r>
              <a:rPr lang="en-US" sz="1400" b="1" dirty="0" smtClean="0"/>
              <a:t>ead:</a:t>
            </a:r>
          </a:p>
          <a:p>
            <a:endParaRPr lang="en-US" sz="1400" dirty="0" smtClean="0"/>
          </a:p>
          <a:p>
            <a:r>
              <a:rPr lang="en-US" sz="1400" dirty="0" smtClean="0"/>
              <a:t>10 people	=&gt;	people</a:t>
            </a:r>
          </a:p>
          <a:p>
            <a:r>
              <a:rPr lang="en-US" sz="1400" dirty="0" smtClean="0"/>
              <a:t>group of passengers	=&gt;	passengers</a:t>
            </a:r>
          </a:p>
          <a:p>
            <a:r>
              <a:rPr lang="en-US" sz="1400" dirty="0" smtClean="0"/>
              <a:t>France’s president =&gt; president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574" y="4893542"/>
            <a:ext cx="4204923" cy="138499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Assign Semantic Classes</a:t>
            </a:r>
          </a:p>
          <a:p>
            <a:endParaRPr lang="en-US" sz="1400" dirty="0" smtClean="0"/>
          </a:p>
          <a:p>
            <a:r>
              <a:rPr lang="en-US" sz="1400" dirty="0" smtClean="0"/>
              <a:t>Named entity classes</a:t>
            </a:r>
          </a:p>
          <a:p>
            <a:r>
              <a:rPr lang="en-US" sz="1400" dirty="0" smtClean="0"/>
              <a:t>	Person, Organization, Location,…</a:t>
            </a:r>
          </a:p>
          <a:p>
            <a:r>
              <a:rPr lang="en-US" sz="1400" dirty="0" smtClean="0"/>
              <a:t>29 WordNet classes</a:t>
            </a:r>
          </a:p>
          <a:p>
            <a:r>
              <a:rPr lang="en-US" sz="1400" dirty="0" smtClean="0"/>
              <a:t>	Drug, Structure, Device, Activity, 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6574" y="2280946"/>
            <a:ext cx="4204923" cy="73866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Ollie [Mausam et al, 2012]</a:t>
            </a:r>
          </a:p>
          <a:p>
            <a:endParaRPr lang="en-US" sz="1400" dirty="0" smtClean="0"/>
          </a:p>
          <a:p>
            <a:r>
              <a:rPr lang="en-US" sz="1400" dirty="0" smtClean="0"/>
              <a:t>State-of-the-art open extractor.</a:t>
            </a:r>
          </a:p>
        </p:txBody>
      </p:sp>
    </p:spTree>
    <p:extLst>
      <p:ext uri="{BB962C8B-B14F-4D97-AF65-F5344CB8AC3E}">
        <p14:creationId xmlns:p14="http://schemas.microsoft.com/office/powerpoint/2010/main" val="273122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Information About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4" y="1598305"/>
            <a:ext cx="4062524" cy="306693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24" y="1598305"/>
            <a:ext cx="1601676" cy="2404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17" y="1598305"/>
            <a:ext cx="1330742" cy="981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125" y="1598305"/>
            <a:ext cx="1175454" cy="2404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383" y="4191110"/>
            <a:ext cx="4253217" cy="22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9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Rel-</a:t>
            </a:r>
            <a:r>
              <a:rPr lang="en-US" dirty="0" smtClean="0"/>
              <a:t>grams – A model of relation co-occurrence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1" y="2555050"/>
            <a:ext cx="37592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1" y="3723766"/>
            <a:ext cx="2908300" cy="66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4628" y="2661553"/>
            <a:ext cx="588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seeing T’ in the vicinity of T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Delta-smoothed for sparse events.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24628" y="3732921"/>
            <a:ext cx="588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Importance decays with length of </a:t>
            </a:r>
            <a:r>
              <a:rPr lang="en-US" dirty="0" smtClean="0"/>
              <a:t>window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66351" y="1421991"/>
            <a:ext cx="827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How likely are we to see relation T’ in the vicinity of T?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6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132" y="2776963"/>
            <a:ext cx="7653868" cy="5759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68856"/>
              </p:ext>
            </p:extLst>
          </p:nvPr>
        </p:nvGraphicFramePr>
        <p:xfrm>
          <a:off x="220132" y="1080250"/>
          <a:ext cx="8657885" cy="445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#1(T,</a:t>
                      </a:r>
                      <a:r>
                        <a:rPr lang="en-US" sz="1400" b="1" baseline="0" dirty="0" smtClean="0"/>
                        <a:t>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#2(T,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(study,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be released by, UCLA)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X:[activity])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(X:[person], failed, test)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(bomb, exploded in, </a:t>
                      </a:r>
                      <a:r>
                        <a:rPr lang="en-US" sz="1400" dirty="0" err="1" smtClean="0"/>
                        <a:t>Bhagdad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([device], exploded in, [location])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([organization],</a:t>
                      </a:r>
                      <a:r>
                        <a:rPr lang="en-US" sz="1400" baseline="0" dirty="0" smtClean="0"/>
                        <a:t> claimed, responsibility)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25863" y="1896120"/>
            <a:ext cx="8505911" cy="990600"/>
          </a:xfrm>
        </p:spPr>
        <p:txBody>
          <a:bodyPr/>
          <a:lstStyle/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41</a:t>
            </a:fld>
            <a:endParaRPr lang="en-US"/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9500" y="5531970"/>
            <a:ext cx="645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Make a </a:t>
            </a:r>
            <a:r>
              <a:rPr lang="en-US" dirty="0" err="1"/>
              <a:t>H</a:t>
            </a:r>
            <a:r>
              <a:rPr lang="en-US" dirty="0" err="1" smtClean="0"/>
              <a:t>adoop</a:t>
            </a:r>
            <a:r>
              <a:rPr lang="en-US" dirty="0" smtClean="0"/>
              <a:t>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Rel</a:t>
            </a:r>
            <a:r>
              <a:rPr lang="en-US" dirty="0" smtClean="0"/>
              <a:t>-</a:t>
            </a:r>
            <a:r>
              <a:rPr lang="en-US" dirty="0" smtClean="0"/>
              <a:t>gram capture useful knowledge?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6348" y="2429932"/>
            <a:ext cx="6099158" cy="1754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If  </a:t>
            </a:r>
            <a:r>
              <a:rPr lang="en-US" dirty="0" smtClean="0"/>
              <a:t>([</a:t>
            </a:r>
            <a:r>
              <a:rPr lang="en-US" dirty="0"/>
              <a:t>device], exploded in, [location]</a:t>
            </a:r>
            <a:r>
              <a:rPr lang="en-US" dirty="0" smtClean="0"/>
              <a:t>) is </a:t>
            </a:r>
            <a:r>
              <a:rPr lang="en-US" dirty="0" smtClean="0"/>
              <a:t>true,</a:t>
            </a:r>
          </a:p>
          <a:p>
            <a:r>
              <a:rPr lang="en-US" dirty="0" smtClean="0"/>
              <a:t>is </a:t>
            </a:r>
            <a:r>
              <a:rPr lang="en-US" dirty="0"/>
              <a:t>([organization], claimed, responsibility) likely to be true? </a:t>
            </a:r>
            <a:endParaRPr lang="en-US" dirty="0" smtClean="0"/>
          </a:p>
          <a:p>
            <a:endParaRPr lang="en-US" b="1" dirty="0" smtClean="0"/>
          </a:p>
          <a:p>
            <a:r>
              <a:rPr lang="en-US" dirty="0" smtClean="0"/>
              <a:t>or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vice </a:t>
            </a:r>
            <a:r>
              <a:rPr lang="en-US" dirty="0" smtClean="0"/>
              <a:t>versa.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6348" y="1599863"/>
            <a:ext cx="826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 smtClean="0"/>
              <a:t>a) Does T entail T’ or T’ entail T 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3942" y="4454839"/>
            <a:ext cx="815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/>
              <a:t>b) Do T and T’ capture information </a:t>
            </a:r>
            <a:r>
              <a:rPr lang="en-US" b="1" dirty="0" smtClean="0"/>
              <a:t>on the topic </a:t>
            </a:r>
            <a:r>
              <a:rPr lang="en-US" b="1" dirty="0"/>
              <a:t>of an </a:t>
            </a:r>
            <a:r>
              <a:rPr lang="en-US" b="1" dirty="0" smtClean="0"/>
              <a:t>single event?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Topic (T) = Topic  (T’)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29266" y="5194300"/>
            <a:ext cx="7495689" cy="89323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 large proportion of Rel-grams carry useful information about events.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935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27626" y="3811580"/>
            <a:ext cx="4617356" cy="2697650"/>
            <a:chOff x="498930" y="1874350"/>
            <a:chExt cx="8051800" cy="4666340"/>
          </a:xfrm>
        </p:grpSpPr>
        <p:sp>
          <p:nvSpPr>
            <p:cNvPr id="6" name="Rounded Rectangle 5"/>
            <p:cNvSpPr/>
            <p:nvPr/>
          </p:nvSpPr>
          <p:spPr>
            <a:xfrm>
              <a:off x="2001159" y="1874350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76615" y="2393237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25071" y="2912123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8930" y="3456404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Time for which the player is suspended</a:t>
              </a:r>
            </a:p>
            <a:p>
              <a:endParaRPr lang="en-US" sz="1000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05432"/>
              </p:ext>
            </p:extLst>
          </p:nvPr>
        </p:nvGraphicFramePr>
        <p:xfrm>
          <a:off x="220131" y="1224597"/>
          <a:ext cx="5147735" cy="243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779"/>
                <a:gridCol w="2164638"/>
                <a:gridCol w="620659"/>
                <a:gridCol w="620659"/>
              </a:tblGrid>
              <a:tr h="300090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</a:t>
                      </a:r>
                      <a:endParaRPr lang="en-US" sz="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T’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#1(T,</a:t>
                      </a:r>
                      <a:r>
                        <a:rPr lang="en-US" sz="800" b="1" baseline="0" dirty="0" smtClean="0"/>
                        <a:t>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#2(T,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000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(study,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800" dirty="0" smtClean="0"/>
                        <a:t>be released by, UCLA)</a:t>
                      </a:r>
                    </a:p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X:[activity])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(X:[person], failed, test)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(bomb, exploded in, </a:t>
                      </a:r>
                      <a:r>
                        <a:rPr lang="en-US" sz="800" dirty="0" err="1" smtClean="0"/>
                        <a:t>Bhagdad</a:t>
                      </a:r>
                      <a:r>
                        <a:rPr lang="en-US" sz="800" dirty="0" smtClean="0"/>
                        <a:t>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([device], exploded in, [location])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([organization],</a:t>
                      </a:r>
                      <a:r>
                        <a:rPr lang="en-US" sz="800" baseline="0" dirty="0" smtClean="0"/>
                        <a:t> claimed, responsibility)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Bent Arrow 2"/>
          <p:cNvSpPr/>
          <p:nvPr/>
        </p:nvSpPr>
        <p:spPr>
          <a:xfrm flipV="1">
            <a:off x="1998132" y="4352655"/>
            <a:ext cx="1388533" cy="1082153"/>
          </a:xfrm>
          <a:prstGeom prst="bentArrow">
            <a:avLst>
              <a:gd name="adj1" fmla="val 21870"/>
              <a:gd name="adj2" fmla="val 25000"/>
              <a:gd name="adj3" fmla="val 25000"/>
              <a:gd name="adj4" fmla="val 5000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Rel-grams to Schemas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071" y="1230868"/>
            <a:ext cx="830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Schemas</a:t>
            </a:r>
            <a:r>
              <a:rPr lang="en-US" dirty="0" smtClean="0"/>
              <a:t> correspond to sets of relations that co-occur.</a:t>
            </a:r>
          </a:p>
        </p:txBody>
      </p:sp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5294312" y="2351090"/>
            <a:ext cx="1839913" cy="868363"/>
            <a:chOff x="1464740" y="4371624"/>
            <a:chExt cx="5263441" cy="2106786"/>
          </a:xfrm>
        </p:grpSpPr>
        <p:sp>
          <p:nvSpPr>
            <p:cNvPr id="16" name="Oval 15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4" name="Straight Connector 23"/>
            <p:cNvCxnSpPr>
              <a:stCxn id="18" idx="1"/>
              <a:endCxn id="16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>
              <a:stCxn id="17" idx="6"/>
              <a:endCxn id="18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>
              <a:stCxn id="22" idx="7"/>
              <a:endCxn id="18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>
              <a:endCxn id="19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>
              <a:stCxn id="18" idx="6"/>
              <a:endCxn id="20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19" idx="6"/>
              <a:endCxn id="21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Connector 35"/>
            <p:cNvCxnSpPr>
              <a:stCxn id="31" idx="7"/>
              <a:endCxn id="30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1" idx="6"/>
              <a:endCxn id="32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5" idx="7"/>
              <a:endCxn id="32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endCxn id="33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/>
            <p:cNvCxnSpPr>
              <a:stCxn id="21" idx="5"/>
              <a:endCxn id="30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22" idx="6"/>
              <a:endCxn id="20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>
              <a:stCxn id="19" idx="5"/>
              <a:endCxn id="20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/>
            <p:cNvCxnSpPr>
              <a:stCxn id="30" idx="5"/>
              <a:endCxn id="32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stCxn id="32" idx="5"/>
              <a:endCxn id="34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>
              <a:stCxn id="35" idx="5"/>
              <a:endCxn id="34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stCxn id="23" idx="5"/>
              <a:endCxn id="33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>
              <a:stCxn id="33" idx="5"/>
              <a:endCxn id="34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33206" y="5102225"/>
            <a:ext cx="1839913" cy="868362"/>
            <a:chOff x="1464740" y="4371624"/>
            <a:chExt cx="5263441" cy="2106786"/>
          </a:xfrm>
        </p:grpSpPr>
        <p:sp>
          <p:nvSpPr>
            <p:cNvPr id="50" name="Oval 49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8" name="Straight Connector 57"/>
            <p:cNvCxnSpPr>
              <a:stCxn id="52" idx="1"/>
              <a:endCxn id="50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/>
            <p:cNvCxnSpPr>
              <a:stCxn id="51" idx="6"/>
              <a:endCxn id="52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>
              <a:stCxn id="56" idx="7"/>
              <a:endCxn id="52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/>
            <p:cNvCxnSpPr>
              <a:endCxn id="53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2" idx="6"/>
              <a:endCxn id="54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53" idx="6"/>
              <a:endCxn id="55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0" name="Straight Connector 69"/>
            <p:cNvCxnSpPr>
              <a:stCxn id="65" idx="7"/>
              <a:endCxn id="64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65" idx="6"/>
              <a:endCxn id="66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69" idx="7"/>
              <a:endCxn id="66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>
              <a:endCxn id="67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>
              <a:stCxn id="55" idx="5"/>
              <a:endCxn id="64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>
              <a:stCxn id="56" idx="6"/>
              <a:endCxn id="54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stCxn id="53" idx="5"/>
              <a:endCxn id="54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/>
            <p:cNvCxnSpPr>
              <a:stCxn id="64" idx="5"/>
              <a:endCxn id="66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5"/>
              <a:endCxn id="68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Connector 78"/>
            <p:cNvCxnSpPr>
              <a:stCxn id="69" idx="5"/>
              <a:endCxn id="68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>
              <a:stCxn id="57" idx="5"/>
              <a:endCxn id="67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7" idx="5"/>
              <a:endCxn id="68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1190627" y="4952364"/>
            <a:ext cx="2041525" cy="915671"/>
            <a:chOff x="2728410" y="3597696"/>
            <a:chExt cx="2041166" cy="915240"/>
          </a:xfrm>
        </p:grpSpPr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3654860" y="3737330"/>
              <a:ext cx="1114716" cy="775606"/>
            </a:xfrm>
            <a:prstGeom prst="ellipse">
              <a:avLst/>
            </a:prstGeom>
            <a:solidFill>
              <a:srgbClr val="AAD211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5" name="Group 74"/>
            <p:cNvGrpSpPr>
              <a:grpSpLocks/>
            </p:cNvGrpSpPr>
            <p:nvPr/>
          </p:nvGrpSpPr>
          <p:grpSpPr bwMode="auto">
            <a:xfrm>
              <a:off x="2728410" y="3597696"/>
              <a:ext cx="1840449" cy="867953"/>
              <a:chOff x="1464740" y="4371624"/>
              <a:chExt cx="5263441" cy="210678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1905048" y="4402436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464740" y="5118821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8765" y="5026384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244123" y="4464061"/>
                <a:ext cx="195189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439311" y="5280585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260913" y="4714409"/>
                <a:ext cx="195189" cy="1810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118391" y="5708104"/>
                <a:ext cx="195189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27089" y="4371624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94" name="Straight Connector 93"/>
              <p:cNvCxnSpPr>
                <a:stCxn id="88" idx="1"/>
                <a:endCxn id="86" idx="5"/>
              </p:cNvCxnSpPr>
              <p:nvPr/>
            </p:nvCxnSpPr>
            <p:spPr>
              <a:xfrm flipH="1" flipV="1">
                <a:off x="2072998" y="4560348"/>
                <a:ext cx="467543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>
                <a:stCxn id="87" idx="6"/>
                <a:endCxn id="88" idx="2"/>
              </p:cNvCxnSpPr>
              <p:nvPr/>
            </p:nvCxnSpPr>
            <p:spPr>
              <a:xfrm flipV="1">
                <a:off x="1664467" y="5118821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>
                <a:stCxn id="92" idx="7"/>
                <a:endCxn id="88" idx="4"/>
              </p:cNvCxnSpPr>
              <p:nvPr/>
            </p:nvCxnSpPr>
            <p:spPr>
              <a:xfrm flipV="1">
                <a:off x="2286344" y="5211258"/>
                <a:ext cx="322285" cy="52380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>
                <a:endCxn id="89" idx="2"/>
              </p:cNvCxnSpPr>
              <p:nvPr/>
            </p:nvCxnSpPr>
            <p:spPr>
              <a:xfrm flipV="1">
                <a:off x="2708492" y="4556497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>
                <a:stCxn id="88" idx="6"/>
                <a:endCxn id="90" idx="1"/>
              </p:cNvCxnSpPr>
              <p:nvPr/>
            </p:nvCxnSpPr>
            <p:spPr>
              <a:xfrm>
                <a:off x="2708492" y="5118821"/>
                <a:ext cx="762593" cy="18872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>
                <a:stCxn id="89" idx="6"/>
                <a:endCxn id="91" idx="2"/>
              </p:cNvCxnSpPr>
              <p:nvPr/>
            </p:nvCxnSpPr>
            <p:spPr>
              <a:xfrm>
                <a:off x="3439311" y="4556497"/>
                <a:ext cx="821601" cy="24649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4996270" y="4987869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555965" y="5704254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599990" y="5611817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335347" y="5049493"/>
                <a:ext cx="195186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530533" y="5866018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209615" y="6293537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06" name="Straight Connector 105"/>
              <p:cNvCxnSpPr>
                <a:stCxn id="101" idx="7"/>
                <a:endCxn id="100" idx="3"/>
              </p:cNvCxnSpPr>
              <p:nvPr/>
            </p:nvCxnSpPr>
            <p:spPr>
              <a:xfrm flipV="1">
                <a:off x="4723915" y="5145780"/>
                <a:ext cx="299590" cy="58543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Straight Connector 106"/>
              <p:cNvCxnSpPr>
                <a:stCxn id="101" idx="6"/>
                <a:endCxn id="102" idx="2"/>
              </p:cNvCxnSpPr>
              <p:nvPr/>
            </p:nvCxnSpPr>
            <p:spPr>
              <a:xfrm flipV="1">
                <a:off x="4755691" y="5704254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/>
              <p:cNvCxnSpPr>
                <a:stCxn id="105" idx="7"/>
                <a:endCxn id="102" idx="3"/>
              </p:cNvCxnSpPr>
              <p:nvPr/>
            </p:nvCxnSpPr>
            <p:spPr>
              <a:xfrm flipV="1">
                <a:off x="5377566" y="5769728"/>
                <a:ext cx="254198" cy="55077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9" name="Straight Connector 108"/>
              <p:cNvCxnSpPr>
                <a:endCxn id="103" idx="2"/>
              </p:cNvCxnSpPr>
              <p:nvPr/>
            </p:nvCxnSpPr>
            <p:spPr>
              <a:xfrm flipV="1">
                <a:off x="5799717" y="5141930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/>
              <p:cNvCxnSpPr>
                <a:stCxn id="91" idx="5"/>
                <a:endCxn id="100" idx="1"/>
              </p:cNvCxnSpPr>
              <p:nvPr/>
            </p:nvCxnSpPr>
            <p:spPr>
              <a:xfrm>
                <a:off x="4428866" y="4868470"/>
                <a:ext cx="594639" cy="14635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/>
              <p:cNvCxnSpPr>
                <a:stCxn id="92" idx="6"/>
                <a:endCxn id="90" idx="3"/>
              </p:cNvCxnSpPr>
              <p:nvPr/>
            </p:nvCxnSpPr>
            <p:spPr>
              <a:xfrm flipV="1">
                <a:off x="2313580" y="5434646"/>
                <a:ext cx="1157505" cy="36589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/>
              <p:cNvCxnSpPr>
                <a:stCxn id="89" idx="5"/>
                <a:endCxn id="90" idx="0"/>
              </p:cNvCxnSpPr>
              <p:nvPr/>
            </p:nvCxnSpPr>
            <p:spPr>
              <a:xfrm>
                <a:off x="3412076" y="4618122"/>
                <a:ext cx="127099" cy="66246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/>
              <p:cNvCxnSpPr>
                <a:stCxn id="100" idx="5"/>
                <a:endCxn id="102" idx="1"/>
              </p:cNvCxnSpPr>
              <p:nvPr/>
            </p:nvCxnSpPr>
            <p:spPr>
              <a:xfrm>
                <a:off x="5164223" y="5145780"/>
                <a:ext cx="46754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/>
              <p:cNvCxnSpPr>
                <a:stCxn id="102" idx="5"/>
                <a:endCxn id="104" idx="2"/>
              </p:cNvCxnSpPr>
              <p:nvPr/>
            </p:nvCxnSpPr>
            <p:spPr>
              <a:xfrm>
                <a:off x="5767941" y="5769728"/>
                <a:ext cx="762593" cy="18487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5" name="Straight Connector 114"/>
              <p:cNvCxnSpPr>
                <a:stCxn id="105" idx="5"/>
                <a:endCxn id="104" idx="3"/>
              </p:cNvCxnSpPr>
              <p:nvPr/>
            </p:nvCxnSpPr>
            <p:spPr>
              <a:xfrm flipV="1">
                <a:off x="5377566" y="6020079"/>
                <a:ext cx="1184743" cy="431371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" name="Straight Connector 115"/>
              <p:cNvCxnSpPr>
                <a:stCxn id="93" idx="5"/>
                <a:endCxn id="103" idx="1"/>
              </p:cNvCxnSpPr>
              <p:nvPr/>
            </p:nvCxnSpPr>
            <p:spPr>
              <a:xfrm>
                <a:off x="5895039" y="4529536"/>
                <a:ext cx="467543" cy="54691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Straight Connector 116"/>
              <p:cNvCxnSpPr>
                <a:stCxn id="103" idx="5"/>
                <a:endCxn id="104" idx="0"/>
              </p:cNvCxnSpPr>
              <p:nvPr/>
            </p:nvCxnSpPr>
            <p:spPr>
              <a:xfrm>
                <a:off x="6503298" y="5207405"/>
                <a:ext cx="127099" cy="65861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18" name="Down Arrow 117"/>
          <p:cNvSpPr/>
          <p:nvPr/>
        </p:nvSpPr>
        <p:spPr>
          <a:xfrm rot="5400000">
            <a:off x="4212548" y="4918354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0" name="TextBox 119"/>
          <p:cNvSpPr txBox="1"/>
          <p:nvPr/>
        </p:nvSpPr>
        <p:spPr>
          <a:xfrm>
            <a:off x="5283200" y="1809792"/>
            <a:ext cx="205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 graph.</a:t>
            </a:r>
            <a:endParaRPr lang="en-US" dirty="0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52062"/>
              </p:ext>
            </p:extLst>
          </p:nvPr>
        </p:nvGraphicFramePr>
        <p:xfrm>
          <a:off x="383644" y="1809792"/>
          <a:ext cx="282786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33"/>
                <a:gridCol w="1189128"/>
                <a:gridCol w="340954"/>
                <a:gridCol w="340954"/>
              </a:tblGrid>
              <a:tr h="182498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</a:t>
                      </a:r>
                      <a:endParaRPr lang="en-US" sz="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T’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#1(T,</a:t>
                      </a:r>
                      <a:r>
                        <a:rPr lang="en-US" sz="600" b="1" baseline="0" dirty="0" smtClean="0"/>
                        <a:t>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#2(T,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(study,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be released by, UCLA)</a:t>
                      </a:r>
                    </a:p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19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X:[activity])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(X:[person], failed, test)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23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(bomb, exploded in, </a:t>
                      </a:r>
                      <a:r>
                        <a:rPr lang="en-US" sz="600" dirty="0" err="1" smtClean="0"/>
                        <a:t>Bhagdad</a:t>
                      </a:r>
                      <a:r>
                        <a:rPr lang="en-US" sz="600" dirty="0" smtClean="0"/>
                        <a:t>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([device], exploded in, [location])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([organization],</a:t>
                      </a:r>
                      <a:r>
                        <a:rPr lang="en-US" sz="600" baseline="0" dirty="0" smtClean="0"/>
                        <a:t> claimed, responsibility)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22" name="Right Arrow 121"/>
          <p:cNvSpPr/>
          <p:nvPr/>
        </p:nvSpPr>
        <p:spPr>
          <a:xfrm rot="5400000">
            <a:off x="5852319" y="3773212"/>
            <a:ext cx="914400" cy="2794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3" name="TextBox 122"/>
          <p:cNvSpPr txBox="1"/>
          <p:nvPr/>
        </p:nvSpPr>
        <p:spPr>
          <a:xfrm>
            <a:off x="2860677" y="4925296"/>
            <a:ext cx="287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Personalized PageRank</a:t>
            </a:r>
            <a:endParaRPr lang="en-US" sz="1400" dirty="0"/>
          </a:p>
        </p:txBody>
      </p:sp>
      <p:sp>
        <p:nvSpPr>
          <p:cNvPr id="124" name="Down Arrow 123"/>
          <p:cNvSpPr/>
          <p:nvPr/>
        </p:nvSpPr>
        <p:spPr>
          <a:xfrm rot="16200000" flipH="1">
            <a:off x="3996648" y="2212978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27092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45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System Output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74780" y="1730513"/>
            <a:ext cx="6998677" cy="5001244"/>
            <a:chOff x="629728" y="1182054"/>
            <a:chExt cx="7884545" cy="5532558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84545" cy="4985679"/>
              <a:chOff x="703786" y="1728933"/>
              <a:chExt cx="7884545" cy="498567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68696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038117" y="4465221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544381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268696" y="512590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38117" y="5327840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was in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544381" y="5125904"/>
                <a:ext cx="753979" cy="733250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A6</a:t>
                </a:r>
                <a:endParaRPr lang="en-US" sz="14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57529" y="598136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26950" y="6183298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3214" y="5981362"/>
                <a:ext cx="753979" cy="733250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A7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416447" y="4263284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[game] [activity]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violation, game, abuse, …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416447" y="5157731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[location]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desert, Simsbury, Albany, …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16447" y="598136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3094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46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69516" y="3796675"/>
            <a:ext cx="20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Coherence Issue in Prior Work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04102" y="1375059"/>
            <a:ext cx="6383344" cy="4998784"/>
            <a:chOff x="1304102" y="1375059"/>
            <a:chExt cx="6383344" cy="4998784"/>
          </a:xfrm>
        </p:grpSpPr>
        <p:grpSp>
          <p:nvGrpSpPr>
            <p:cNvPr id="59" name="Group 58"/>
            <p:cNvGrpSpPr/>
            <p:nvPr/>
          </p:nvGrpSpPr>
          <p:grpSpPr>
            <a:xfrm>
              <a:off x="1304102" y="1911949"/>
              <a:ext cx="6383344" cy="4461894"/>
              <a:chOff x="1304102" y="1911949"/>
              <a:chExt cx="6383344" cy="446189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304102" y="1911949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37743" y="1911949"/>
                <a:ext cx="1232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78502" y="3393427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spread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347977" y="3084462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80552" y="4564680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broke out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620257" y="4311075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620257" y="3100537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62025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878502" y="2243751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caused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34797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304102" y="3135768"/>
                <a:ext cx="1217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04102" y="4311075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52997" y="3070261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2" name="Minus 51"/>
              <p:cNvSpPr/>
              <p:nvPr/>
            </p:nvSpPr>
            <p:spPr>
              <a:xfrm>
                <a:off x="5587471" y="464567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711504" y="5534440"/>
                <a:ext cx="1581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extinguished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347977" y="5459443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469706" y="5473288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8" name="Minus 57"/>
              <p:cNvSpPr/>
              <p:nvPr/>
            </p:nvSpPr>
            <p:spPr>
              <a:xfrm>
                <a:off x="2894242" y="566612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620257" y="1375059"/>
              <a:ext cx="3665012" cy="436449"/>
              <a:chOff x="2549832" y="2598517"/>
              <a:chExt cx="3665012" cy="43644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54112" y="2601334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408787" y="2598517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2554112" y="3034966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3873067" y="2601334"/>
                <a:ext cx="109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Relation</a:t>
                </a:r>
                <a:endParaRPr lang="en-US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549832" y="2604710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384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Schemas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7108" y="2082800"/>
            <a:ext cx="7724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automatic method [Chambers and Jurafsky, 2009]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Relation Coherence</a:t>
            </a:r>
            <a:endParaRPr lang="en-US" b="1" dirty="0"/>
          </a:p>
          <a:p>
            <a:r>
              <a:rPr lang="en-US" dirty="0"/>
              <a:t>	1) Are the relations in a schema valid? </a:t>
            </a:r>
            <a:endParaRPr lang="en-US" dirty="0" smtClean="0"/>
          </a:p>
          <a:p>
            <a:r>
              <a:rPr lang="en-US" dirty="0" smtClean="0"/>
              <a:t>	2) Do the relations belong to the schema topic?</a:t>
            </a:r>
          </a:p>
          <a:p>
            <a:endParaRPr lang="en-US" dirty="0" smtClean="0"/>
          </a:p>
          <a:p>
            <a:r>
              <a:rPr lang="en-US" b="1" dirty="0" smtClean="0"/>
              <a:t>Actor coherence:</a:t>
            </a:r>
            <a:endParaRPr lang="en-US" b="1" dirty="0"/>
          </a:p>
          <a:p>
            <a:r>
              <a:rPr lang="en-US" dirty="0" smtClean="0"/>
              <a:t>	3) Do the actors have a useful role within the schema?</a:t>
            </a:r>
            <a:endParaRPr lang="en-US" dirty="0"/>
          </a:p>
          <a:p>
            <a:r>
              <a:rPr lang="en-US" dirty="0" smtClean="0"/>
              <a:t>	4) What fraction of instances fit the role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7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charset="0"/>
                <a:cs typeface="Times New Roman" charset="0"/>
              </a:rPr>
              <a:t>Results</a:t>
            </a:r>
            <a:endParaRPr lang="en-US" dirty="0">
              <a:latin typeface="Times New Roman" charset="0"/>
              <a:cs typeface="Times New Roman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041400" y="1295400"/>
            <a:ext cx="7597775" cy="62865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More coherent sets of relations and </a:t>
            </a:r>
            <a:r>
              <a:rPr lang="en-US" dirty="0" smtClean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actors!</a:t>
            </a:r>
            <a:endParaRPr lang="en-US" dirty="0">
              <a:solidFill>
                <a:srgbClr val="292934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D8D0A6D-AB9C-0247-A1D5-330ECA801201}" type="slidenum">
              <a:rPr lang="en-US">
                <a:solidFill>
                  <a:srgbClr val="003399"/>
                </a:solidFill>
              </a:rPr>
              <a:pPr/>
              <a:t>48</a:t>
            </a:fld>
            <a:endParaRPr lang="en-US">
              <a:solidFill>
                <a:srgbClr val="003399"/>
              </a:solidFill>
            </a:endParaRPr>
          </a:p>
        </p:txBody>
      </p:sp>
      <p:pic>
        <p:nvPicPr>
          <p:cNvPr id="174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006" y="2587625"/>
            <a:ext cx="4202113" cy="286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7417" name="TextBox 8"/>
          <p:cNvSpPr txBox="1">
            <a:spLocks noChangeArrowheads="1"/>
          </p:cNvSpPr>
          <p:nvPr/>
        </p:nvSpPr>
        <p:spPr bwMode="auto">
          <a:xfrm>
            <a:off x="4037806" y="2357437"/>
            <a:ext cx="1866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rgbClr val="0000FF"/>
                </a:solidFill>
                <a:latin typeface="Times New Roman" charset="0"/>
                <a:cs typeface="Times New Roman" charset="0"/>
              </a:rPr>
              <a:t>Topic coherence</a:t>
            </a:r>
          </a:p>
        </p:txBody>
      </p:sp>
      <p:sp>
        <p:nvSpPr>
          <p:cNvPr id="17419" name="TextBox 10"/>
          <p:cNvSpPr txBox="1">
            <a:spLocks noChangeArrowheads="1"/>
          </p:cNvSpPr>
          <p:nvPr/>
        </p:nvSpPr>
        <p:spPr bwMode="auto">
          <a:xfrm>
            <a:off x="3010958" y="6437001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700" y="3771900"/>
            <a:ext cx="206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Remove has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9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a fully automatic method for discovering event schemas.</a:t>
            </a:r>
            <a:endParaRPr lang="en-US" dirty="0"/>
          </a:p>
          <a:p>
            <a:pPr lvl="1"/>
            <a:r>
              <a:rPr lang="en-US" dirty="0" smtClean="0"/>
              <a:t>Scales to arbitrary domains.</a:t>
            </a:r>
          </a:p>
          <a:p>
            <a:pPr lvl="1"/>
            <a:r>
              <a:rPr lang="en-US" dirty="0" smtClean="0"/>
              <a:t>Improved coherence compared to prior state-of-the-art.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Released a set of 2K schemas that were mined from New York Times.</a:t>
            </a:r>
          </a:p>
          <a:p>
            <a:endParaRPr lang="en-US" dirty="0" smtClean="0"/>
          </a:p>
          <a:p>
            <a:r>
              <a:rPr lang="en-US" dirty="0" smtClean="0"/>
              <a:t>Released a set of 1.1 Million Rel-grams.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Extracting Salient Information About Events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2188364" y="2587599"/>
            <a:ext cx="5431635" cy="3973471"/>
            <a:chOff x="1696229" y="1845733"/>
            <a:chExt cx="4881864" cy="44754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2188363" y="1839334"/>
            <a:ext cx="524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64" y="4628324"/>
            <a:ext cx="1380067" cy="772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6" y="2587599"/>
            <a:ext cx="1382965" cy="1654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666" y="5729691"/>
            <a:ext cx="1377169" cy="9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063" y="4792134"/>
            <a:ext cx="6591537" cy="194733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7" y="3165368"/>
            <a:ext cx="1475117" cy="15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4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483088" y="2351666"/>
            <a:ext cx="1877446" cy="1606707"/>
            <a:chOff x="1165516" y="3944993"/>
            <a:chExt cx="3164603" cy="24184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516" y="3944993"/>
              <a:ext cx="3164603" cy="241844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2962" y="5403505"/>
              <a:ext cx="582310" cy="388761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212071" y="591621"/>
            <a:ext cx="850591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Question Answering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[On-going work]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90334" y="4656921"/>
            <a:ext cx="64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Joint work with: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1" y="4527621"/>
            <a:ext cx="2490334" cy="18677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941" y="5131566"/>
            <a:ext cx="4013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8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Questions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9070" y="1159691"/>
            <a:ext cx="850591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hot, summer day it rained very heavily. After the rain</a:t>
            </a:r>
            <a:r>
              <a:rPr lang="en-US" dirty="0" smtClean="0"/>
              <a:t>, a </a:t>
            </a:r>
            <a:r>
              <a:rPr lang="en-US" dirty="0"/>
              <a:t>plastic pan on a picnic table had 2 cm of rainwater in it. </a:t>
            </a:r>
            <a:r>
              <a:rPr lang="en-US" dirty="0" smtClean="0"/>
              <a:t>Four hours </a:t>
            </a:r>
            <a:r>
              <a:rPr lang="en-US" dirty="0"/>
              <a:t>later, all the rainwater in the pan was gone.</a:t>
            </a:r>
          </a:p>
          <a:p>
            <a:pPr marL="68580" indent="0">
              <a:buNone/>
            </a:pPr>
            <a:endParaRPr lang="en-US" b="1" dirty="0" smtClean="0"/>
          </a:p>
          <a:p>
            <a:r>
              <a:rPr lang="en-US" dirty="0"/>
              <a:t>Which process caused the rainwater in the pan to disappear as it sat</a:t>
            </a:r>
          </a:p>
          <a:p>
            <a:r>
              <a:rPr lang="en-US" dirty="0"/>
              <a:t>outside in the hot air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	A	condensation</a:t>
            </a:r>
          </a:p>
          <a:p>
            <a:r>
              <a:rPr lang="en-US" dirty="0"/>
              <a:t>	</a:t>
            </a:r>
            <a:r>
              <a:rPr lang="en-US" b="1" dirty="0" smtClean="0"/>
              <a:t>B	evaporation</a:t>
            </a:r>
          </a:p>
          <a:p>
            <a:r>
              <a:rPr lang="en-US" dirty="0"/>
              <a:t>	</a:t>
            </a:r>
            <a:r>
              <a:rPr lang="en-US" dirty="0" smtClean="0"/>
              <a:t>C	precipitation</a:t>
            </a:r>
          </a:p>
          <a:p>
            <a:r>
              <a:rPr lang="en-US" dirty="0"/>
              <a:t>	</a:t>
            </a:r>
            <a:r>
              <a:rPr lang="en-US" dirty="0" smtClean="0"/>
              <a:t>D	erosion</a:t>
            </a:r>
          </a:p>
          <a:p>
            <a:endParaRPr lang="en-US" dirty="0" smtClean="0"/>
          </a:p>
          <a:p>
            <a:r>
              <a:rPr lang="en-US" dirty="0"/>
              <a:t>If the day were cool instead of hot, the rainwater in the pan would have</a:t>
            </a:r>
          </a:p>
          <a:p>
            <a:r>
              <a:rPr lang="en-US" dirty="0" smtClean="0"/>
              <a:t>disappeared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b="1" dirty="0" smtClean="0"/>
              <a:t>A 	slower</a:t>
            </a:r>
            <a:endParaRPr lang="en-US" b="1" dirty="0"/>
          </a:p>
          <a:p>
            <a:r>
              <a:rPr lang="en-US" dirty="0" smtClean="0"/>
              <a:t>	B 	faster</a:t>
            </a:r>
            <a:endParaRPr lang="en-US" dirty="0"/>
          </a:p>
          <a:p>
            <a:r>
              <a:rPr lang="en-US" dirty="0" smtClean="0"/>
              <a:t>	C	in </a:t>
            </a:r>
            <a:r>
              <a:rPr lang="en-US" dirty="0"/>
              <a:t>the same amount of </a:t>
            </a:r>
            <a:r>
              <a:rPr lang="en-US" dirty="0" smtClean="0"/>
              <a:t>time</a:t>
            </a:r>
            <a:endParaRPr lang="en-US" b="1" dirty="0" smtClean="0"/>
          </a:p>
          <a:p>
            <a:pPr marL="68580" indent="0">
              <a:buNone/>
            </a:pP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48729" y="3246581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1448" y="5200072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Qualitative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4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</a:t>
            </a:r>
            <a:r>
              <a:rPr lang="en-US" dirty="0" smtClean="0"/>
              <a:t>Matching alone </a:t>
            </a:r>
            <a:r>
              <a:rPr lang="en-US" dirty="0" smtClean="0"/>
              <a:t>isn’t adequate.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38" y="1157153"/>
            <a:ext cx="8505911" cy="501597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/>
              <a:t>Which example describes an organism taking in nutrients?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(A) a </a:t>
            </a:r>
            <a:r>
              <a:rPr lang="en-US" sz="1800" dirty="0"/>
              <a:t>dog burying a bone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B) a girl eating an apple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C) an insect crawling on a leaf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</a:t>
            </a:r>
            <a:r>
              <a:rPr lang="en-US" sz="1800" b="1" dirty="0" smtClean="0">
                <a:solidFill>
                  <a:srgbClr val="800000"/>
                </a:solidFill>
              </a:rPr>
              <a:t>(</a:t>
            </a:r>
            <a:r>
              <a:rPr lang="en-US" sz="1800" b="1" dirty="0">
                <a:solidFill>
                  <a:srgbClr val="800000"/>
                </a:solidFill>
              </a:rPr>
              <a:t>D) a boy planting tomatoes in a garden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Question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dirty="0" smtClean="0"/>
              <a:t>A </a:t>
            </a:r>
            <a:r>
              <a:rPr lang="en-US" sz="1800" dirty="0" smtClean="0"/>
              <a:t>boy </a:t>
            </a:r>
            <a:r>
              <a:rPr lang="en-US" sz="1800" b="1" dirty="0">
                <a:solidFill>
                  <a:srgbClr val="D2533C"/>
                </a:solidFill>
              </a:rPr>
              <a:t>planting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smtClean="0"/>
              <a:t>tomatoes in a garden describes an organism </a:t>
            </a:r>
            <a:r>
              <a:rPr lang="en-US" sz="1800" b="1" dirty="0" smtClean="0">
                <a:solidFill>
                  <a:srgbClr val="D2533C"/>
                </a:solidFill>
              </a:rPr>
              <a:t>taking in </a:t>
            </a:r>
            <a:r>
              <a:rPr lang="en-US" sz="1800" b="1" dirty="0" smtClean="0">
                <a:solidFill>
                  <a:srgbClr val="D2533C"/>
                </a:solidFill>
              </a:rPr>
              <a:t>nutrients</a:t>
            </a:r>
            <a:endParaRPr lang="en-US" sz="1800" b="1" dirty="0" smtClean="0">
              <a:solidFill>
                <a:srgbClr val="D2533C"/>
              </a:solidFill>
            </a:endParaRP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Matching Sentence</a:t>
            </a:r>
            <a:endParaRPr lang="en-US" sz="1800" b="1" dirty="0" smtClean="0"/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roots of the </a:t>
            </a:r>
            <a:r>
              <a:rPr lang="en-US" sz="1800" b="1" dirty="0">
                <a:solidFill>
                  <a:srgbClr val="D2533C"/>
                </a:solidFill>
              </a:rPr>
              <a:t>plant</a:t>
            </a:r>
            <a:r>
              <a:rPr lang="en-US" sz="1800" dirty="0">
                <a:solidFill>
                  <a:srgbClr val="D2533C"/>
                </a:solidFill>
              </a:rPr>
              <a:t> </a:t>
            </a:r>
            <a:r>
              <a:rPr lang="en-US" sz="1800" b="1" dirty="0">
                <a:solidFill>
                  <a:srgbClr val="D2533C"/>
                </a:solidFill>
              </a:rPr>
              <a:t>take in</a:t>
            </a:r>
            <a:r>
              <a:rPr lang="en-US" sz="1800" dirty="0"/>
              <a:t> water and </a:t>
            </a:r>
            <a:r>
              <a:rPr lang="en-US" sz="1800" b="1" dirty="0">
                <a:solidFill>
                  <a:srgbClr val="D2533C"/>
                </a:solidFill>
              </a:rPr>
              <a:t>nutrients</a:t>
            </a:r>
            <a:r>
              <a:rPr lang="en-US" sz="1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7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Knowledge Requirements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1484" y="1474598"/>
            <a:ext cx="31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[AKBC-WEKEX, 2013]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2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Approach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071" y="1845734"/>
            <a:ext cx="8076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knowledge </a:t>
            </a:r>
            <a:r>
              <a:rPr lang="en-US" dirty="0" smtClean="0"/>
              <a:t>through </a:t>
            </a:r>
            <a:r>
              <a:rPr lang="en-US" b="1" dirty="0" smtClean="0"/>
              <a:t>machine-reading of texts</a:t>
            </a:r>
            <a:r>
              <a:rPr lang="en-US" dirty="0" smtClean="0"/>
              <a:t> and existing sources.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Study guides	</a:t>
            </a:r>
          </a:p>
          <a:p>
            <a:r>
              <a:rPr lang="en-US" dirty="0"/>
              <a:t>	</a:t>
            </a:r>
            <a:r>
              <a:rPr lang="en-US" dirty="0" smtClean="0"/>
              <a:t>Web </a:t>
            </a:r>
            <a:r>
              <a:rPr lang="en-US" dirty="0" smtClean="0"/>
              <a:t>texts</a:t>
            </a:r>
          </a:p>
          <a:p>
            <a:r>
              <a:rPr lang="en-US" dirty="0"/>
              <a:t>	</a:t>
            </a:r>
            <a:r>
              <a:rPr lang="en-US" dirty="0" smtClean="0"/>
              <a:t>Definitions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Multiple</a:t>
            </a:r>
            <a:r>
              <a:rPr lang="en-US" dirty="0" smtClean="0"/>
              <a:t> reasoning </a:t>
            </a:r>
            <a:r>
              <a:rPr lang="en-US" dirty="0" smtClean="0"/>
              <a:t>methods</a:t>
            </a:r>
            <a:r>
              <a:rPr lang="en-US" dirty="0" smtClean="0"/>
              <a:t>.</a:t>
            </a:r>
            <a:r>
              <a:rPr lang="en-US" dirty="0"/>
              <a:t>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smtClean="0"/>
              <a:t>Text-based reasoning</a:t>
            </a:r>
            <a:r>
              <a:rPr lang="en-US" dirty="0" smtClean="0"/>
              <a:t>	</a:t>
            </a:r>
            <a:r>
              <a:rPr lang="en-US" dirty="0" smtClean="0"/>
              <a:t>(e.g., structured matching)</a:t>
            </a:r>
          </a:p>
          <a:p>
            <a:r>
              <a:rPr lang="en-US" dirty="0"/>
              <a:t>	</a:t>
            </a:r>
            <a:r>
              <a:rPr lang="en-US" dirty="0" smtClean="0"/>
              <a:t>Semi-formal deduction using text-based propositions.</a:t>
            </a:r>
          </a:p>
          <a:p>
            <a:r>
              <a:rPr lang="en-US" dirty="0" smtClean="0"/>
              <a:t>	Probabilistic deductive reasoning in First-order-logic.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985000" y="3111500"/>
            <a:ext cx="1579422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Current focus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892800" y="2311400"/>
            <a:ext cx="914400" cy="6604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892800" y="3480832"/>
            <a:ext cx="914400" cy="67206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5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Machine-reading to Extract Knowledge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1100" y="1562100"/>
            <a:ext cx="1358900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WordNet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19900" y="3384492"/>
            <a:ext cx="1389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Open IE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9900" y="6146800"/>
            <a:ext cx="1257300" cy="4953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295899" y="5822892"/>
            <a:ext cx="2913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Patterns over Study Guide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3071" t="20588" r="29213" b="7647"/>
          <a:stretch/>
        </p:blipFill>
        <p:spPr>
          <a:xfrm>
            <a:off x="8209613" y="5290524"/>
            <a:ext cx="93438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887602" y="3195164"/>
            <a:ext cx="6884534" cy="111967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Reasoning using retrieved knowledge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1078777" y="1461037"/>
            <a:ext cx="6520200" cy="109236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118" name="Down Arrow 117"/>
          <p:cNvSpPr/>
          <p:nvPr/>
        </p:nvSpPr>
        <p:spPr>
          <a:xfrm>
            <a:off x="4182954" y="2648984"/>
            <a:ext cx="284553" cy="477909"/>
          </a:xfrm>
          <a:prstGeom prst="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0" name="Up-Down Arrow 129"/>
          <p:cNvSpPr/>
          <p:nvPr/>
        </p:nvSpPr>
        <p:spPr>
          <a:xfrm>
            <a:off x="4169299" y="4373943"/>
            <a:ext cx="284553" cy="641764"/>
          </a:xfrm>
          <a:prstGeom prst="up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115704" y="248538"/>
            <a:ext cx="8737244" cy="809746"/>
          </a:xfrm>
        </p:spPr>
        <p:txBody>
          <a:bodyPr/>
          <a:lstStyle/>
          <a:p>
            <a:r>
              <a:rPr lang="en-US" dirty="0" smtClean="0"/>
              <a:t>Answering Questions using Knowledge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10" name="Group 9"/>
          <p:cNvGrpSpPr/>
          <p:nvPr/>
        </p:nvGrpSpPr>
        <p:grpSpPr>
          <a:xfrm>
            <a:off x="709986" y="5138742"/>
            <a:ext cx="7865513" cy="1092365"/>
            <a:chOff x="614492" y="4904186"/>
            <a:chExt cx="7865513" cy="1092365"/>
          </a:xfrm>
        </p:grpSpPr>
        <p:sp>
          <p:nvSpPr>
            <p:cNvPr id="11" name="Rounded Rectangle 10"/>
            <p:cNvSpPr/>
            <p:nvPr/>
          </p:nvSpPr>
          <p:spPr>
            <a:xfrm>
              <a:off x="614492" y="4904186"/>
              <a:ext cx="7865513" cy="109236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n 11"/>
            <p:cNvSpPr/>
            <p:nvPr/>
          </p:nvSpPr>
          <p:spPr>
            <a:xfrm>
              <a:off x="751069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Study</a:t>
              </a:r>
            </a:p>
            <a:p>
              <a:pPr algn="ctr"/>
              <a:r>
                <a:rPr lang="en-US" sz="1400" dirty="0" smtClean="0"/>
                <a:t>guide</a:t>
              </a:r>
              <a:endParaRPr lang="en-US" sz="1400" dirty="0"/>
            </a:p>
          </p:txBody>
        </p:sp>
        <p:sp>
          <p:nvSpPr>
            <p:cNvPr id="13" name="Can 12"/>
            <p:cNvSpPr/>
            <p:nvPr/>
          </p:nvSpPr>
          <p:spPr>
            <a:xfrm>
              <a:off x="1765950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Web</a:t>
              </a:r>
              <a:endParaRPr lang="en-US" sz="1400" dirty="0"/>
            </a:p>
          </p:txBody>
        </p:sp>
        <p:sp>
          <p:nvSpPr>
            <p:cNvPr id="14" name="Can 13"/>
            <p:cNvSpPr/>
            <p:nvPr/>
          </p:nvSpPr>
          <p:spPr>
            <a:xfrm>
              <a:off x="2808143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Defns</a:t>
              </a:r>
              <a:endParaRPr lang="en-US" sz="1400" dirty="0"/>
            </a:p>
          </p:txBody>
        </p:sp>
        <p:sp>
          <p:nvSpPr>
            <p:cNvPr id="15" name="Can 14"/>
            <p:cNvSpPr/>
            <p:nvPr/>
          </p:nvSpPr>
          <p:spPr>
            <a:xfrm>
              <a:off x="4003244" y="509314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Cause/Effect</a:t>
              </a:r>
              <a:endParaRPr lang="en-US" sz="1400" dirty="0"/>
            </a:p>
          </p:txBody>
        </p:sp>
        <p:sp>
          <p:nvSpPr>
            <p:cNvPr id="16" name="Can 15"/>
            <p:cNvSpPr/>
            <p:nvPr/>
          </p:nvSpPr>
          <p:spPr>
            <a:xfrm>
              <a:off x="5061282" y="5093149"/>
              <a:ext cx="1001737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Action/Purpose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13819" y="5232553"/>
              <a:ext cx="748345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18" name="Can 17"/>
            <p:cNvSpPr/>
            <p:nvPr/>
          </p:nvSpPr>
          <p:spPr>
            <a:xfrm>
              <a:off x="6811364" y="5093149"/>
              <a:ext cx="1120254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Taxonomic</a:t>
              </a:r>
              <a:endParaRPr lang="en-US" sz="14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66118" y="6324600"/>
            <a:ext cx="1999682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9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9071" y="1324429"/>
            <a:ext cx="8659786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Which example describes an organism taking in nutrients? </a:t>
            </a:r>
            <a:endParaRPr lang="en-US" b="1" dirty="0" smtClean="0"/>
          </a:p>
          <a:p>
            <a:r>
              <a:rPr lang="en-US" dirty="0" smtClean="0"/>
              <a:t>(</a:t>
            </a:r>
            <a:r>
              <a:rPr lang="en-US" dirty="0" smtClean="0"/>
              <a:t>A) a </a:t>
            </a:r>
            <a:r>
              <a:rPr lang="en-US" dirty="0"/>
              <a:t>dog burying a bone </a:t>
            </a:r>
            <a:r>
              <a:rPr lang="en-US" dirty="0" smtClean="0"/>
              <a:t>(</a:t>
            </a:r>
            <a:r>
              <a:rPr lang="en-US" dirty="0"/>
              <a:t>B) a girl eating an apple </a:t>
            </a:r>
            <a:r>
              <a:rPr lang="en-US" dirty="0" smtClean="0"/>
              <a:t>(</a:t>
            </a:r>
            <a:r>
              <a:rPr lang="en-US" dirty="0"/>
              <a:t>C) an insect crawling on a leaf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D) a boy planting tomatoes in a garden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9071" y="3011710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</a:t>
            </a:r>
            <a:r>
              <a:rPr lang="en-US" dirty="0" smtClean="0"/>
              <a:t>girl eating an apple describes an organism taking in nutrients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071" y="4184023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142" y="2576286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Assertion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141" y="3765949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  <p:bldP spid="3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Supporting Evidence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074" y="2721690"/>
            <a:ext cx="8659786" cy="175432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257300" lvl="2" indent="-342900">
              <a:buAutoNum type="arabicParenR"/>
            </a:pPr>
            <a:r>
              <a:rPr lang="en-US" dirty="0" smtClean="0"/>
              <a:t>[</a:t>
            </a:r>
            <a:r>
              <a:rPr lang="en-US" dirty="0" smtClean="0"/>
              <a:t>animals eat]		</a:t>
            </a:r>
            <a:r>
              <a:rPr lang="en-US" dirty="0" smtClean="0">
                <a:solidFill>
                  <a:srgbClr val="4A7312"/>
                </a:solidFill>
              </a:rPr>
              <a:t>EFFECT</a:t>
            </a:r>
            <a:r>
              <a:rPr lang="en-US" dirty="0" smtClean="0"/>
              <a:t>		[animals get nutrients</a:t>
            </a:r>
            <a:r>
              <a:rPr lang="en-US" dirty="0" smtClean="0"/>
              <a:t>]</a:t>
            </a:r>
          </a:p>
          <a:p>
            <a:r>
              <a:rPr lang="en-US" dirty="0"/>
              <a:t>	 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Animals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must eat in order to get nutrients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endParaRPr lang="en-US" dirty="0"/>
          </a:p>
          <a:p>
            <a:pPr marL="1257300" lvl="2" indent="-342900">
              <a:buAutoNum type="arabicParenR" startAt="2"/>
            </a:pPr>
            <a:r>
              <a:rPr lang="en-US" dirty="0" smtClean="0"/>
              <a:t>[</a:t>
            </a:r>
            <a:r>
              <a:rPr lang="en-US" dirty="0" smtClean="0"/>
              <a:t>cow eating grass]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[animal eating plants</a:t>
            </a:r>
            <a:r>
              <a:rPr lang="en-US" dirty="0" smtClean="0"/>
              <a:t>]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smtClean="0">
                <a:solidFill>
                  <a:srgbClr val="A6A6A6"/>
                </a:solidFill>
              </a:rPr>
              <a:t>Cow </a:t>
            </a:r>
            <a:r>
              <a:rPr lang="en-US" dirty="0">
                <a:solidFill>
                  <a:srgbClr val="A6A6A6"/>
                </a:solidFill>
              </a:rPr>
              <a:t>eating grass is an example of an animal eating plants</a:t>
            </a:r>
            <a:r>
              <a:rPr lang="en-US" dirty="0" smtClean="0">
                <a:solidFill>
                  <a:srgbClr val="A6A6A6"/>
                </a:solidFill>
              </a:rPr>
              <a:t>.</a:t>
            </a:r>
            <a:endParaRPr lang="en-US" dirty="0"/>
          </a:p>
          <a:p>
            <a:r>
              <a:rPr lang="en-US" dirty="0" smtClean="0"/>
              <a:t>		… 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9141" y="2235200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506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Salient Information About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5389" y="2916339"/>
            <a:ext cx="1277019" cy="1050718"/>
            <a:chOff x="1696229" y="1845733"/>
            <a:chExt cx="4881864" cy="44754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29" name="Right Arrow 28"/>
          <p:cNvSpPr/>
          <p:nvPr/>
        </p:nvSpPr>
        <p:spPr>
          <a:xfrm>
            <a:off x="2178045" y="3287186"/>
            <a:ext cx="757778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308849"/>
              </p:ext>
            </p:extLst>
          </p:nvPr>
        </p:nvGraphicFramePr>
        <p:xfrm>
          <a:off x="3163682" y="2806703"/>
          <a:ext cx="5868772" cy="146896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73754"/>
                <a:gridCol w="1173754"/>
                <a:gridCol w="1173754"/>
                <a:gridCol w="990671"/>
                <a:gridCol w="1356839"/>
              </a:tblGrid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Rodriguez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162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Yankees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Armstrong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for</a:t>
                      </a:r>
                      <a:r>
                        <a:rPr lang="en-US" sz="1200" baseline="0" dirty="0" smtClean="0"/>
                        <a:t> life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</a:t>
                      </a:r>
                      <a:r>
                        <a:rPr lang="en-US" sz="1200" baseline="0" dirty="0" smtClean="0"/>
                        <a:t> Postal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USADA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57213" y="1839334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94780" y="4766233"/>
            <a:ext cx="335444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Need knowledge </a:t>
            </a:r>
            <a:r>
              <a:rPr lang="en-US" dirty="0"/>
              <a:t>about </a:t>
            </a:r>
            <a:r>
              <a:rPr lang="en-US" dirty="0" smtClean="0"/>
              <a:t>events!</a:t>
            </a:r>
          </a:p>
        </p:txBody>
      </p:sp>
    </p:spTree>
    <p:extLst>
      <p:ext uri="{BB962C8B-B14F-4D97-AF65-F5344CB8AC3E}">
        <p14:creationId xmlns:p14="http://schemas.microsoft.com/office/powerpoint/2010/main" val="253759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617459" y="4579027"/>
            <a:ext cx="5934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[animals eat]				[animals get nutrients]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as Reasoning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8790" y="2334522"/>
            <a:ext cx="8659786" cy="1142204"/>
            <a:chOff x="339071" y="3411151"/>
            <a:chExt cx="8659786" cy="1142204"/>
          </a:xfrm>
        </p:grpSpPr>
        <p:sp>
          <p:nvSpPr>
            <p:cNvPr id="6" name="TextBox 5"/>
            <p:cNvSpPr txBox="1"/>
            <p:nvPr/>
          </p:nvSpPr>
          <p:spPr>
            <a:xfrm>
              <a:off x="339071" y="4184023"/>
              <a:ext cx="865978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[girl eat apple]			[organism take in nutrients]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7740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Known: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9801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 Determine: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8229" y="3411151"/>
              <a:ext cx="233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Problem Statement 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14" name="Down Arrow 13"/>
          <p:cNvSpPr/>
          <p:nvPr/>
        </p:nvSpPr>
        <p:spPr>
          <a:xfrm rot="16200000">
            <a:off x="3629717" y="4391920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99141" y="4366554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647270" y="4994120"/>
            <a:ext cx="21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</a:t>
            </a:r>
          </a:p>
          <a:p>
            <a:pPr algn="ctr"/>
            <a:r>
              <a:rPr lang="en-US" dirty="0" smtClean="0"/>
              <a:t>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6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as Reasoning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8790" y="2334522"/>
            <a:ext cx="8659786" cy="1142204"/>
            <a:chOff x="339071" y="3411151"/>
            <a:chExt cx="8659786" cy="1142204"/>
          </a:xfrm>
        </p:grpSpPr>
        <p:sp>
          <p:nvSpPr>
            <p:cNvPr id="6" name="TextBox 5"/>
            <p:cNvSpPr txBox="1"/>
            <p:nvPr/>
          </p:nvSpPr>
          <p:spPr>
            <a:xfrm>
              <a:off x="339071" y="4184023"/>
              <a:ext cx="865978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[girl eat apple]			[organism take in nutrients]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7740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Known: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9801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 Determine: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8229" y="3411151"/>
              <a:ext cx="233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Problem Statement 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617459" y="4579027"/>
            <a:ext cx="5934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[animals eat]				[animals get nutrients]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141" y="4366554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55676" y="3645153"/>
            <a:ext cx="1980803" cy="782134"/>
            <a:chOff x="728530" y="4553355"/>
            <a:chExt cx="1980803" cy="782134"/>
          </a:xfrm>
        </p:grpSpPr>
        <p:sp>
          <p:nvSpPr>
            <p:cNvPr id="16" name="Down Arrow 15"/>
            <p:cNvSpPr/>
            <p:nvPr/>
          </p:nvSpPr>
          <p:spPr>
            <a:xfrm>
              <a:off x="2489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8530" y="4758266"/>
              <a:ext cx="1879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girls ISA animal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29763" y="3645153"/>
            <a:ext cx="2799782" cy="782134"/>
            <a:chOff x="6045200" y="4553355"/>
            <a:chExt cx="2799782" cy="782134"/>
          </a:xfrm>
        </p:grpSpPr>
        <p:sp>
          <p:nvSpPr>
            <p:cNvPr id="19" name="Down Arrow 18"/>
            <p:cNvSpPr/>
            <p:nvPr/>
          </p:nvSpPr>
          <p:spPr>
            <a:xfrm flipV="1">
              <a:off x="6045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65333" y="4758266"/>
              <a:ext cx="257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animal ISA organism</a:t>
              </a:r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47270" y="4994120"/>
            <a:ext cx="21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</a:t>
            </a:r>
          </a:p>
          <a:p>
            <a:pPr algn="ctr"/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3629717" y="4391920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Down Arrow 22"/>
          <p:cNvSpPr/>
          <p:nvPr/>
        </p:nvSpPr>
        <p:spPr>
          <a:xfrm rot="16200000">
            <a:off x="3629719" y="2938416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83993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526491"/>
              </p:ext>
            </p:extLst>
          </p:nvPr>
        </p:nvGraphicFramePr>
        <p:xfrm>
          <a:off x="1708238" y="1498600"/>
          <a:ext cx="6400800" cy="367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smtClean="0"/>
              <a:t>Grade </a:t>
            </a:r>
            <a:r>
              <a:rPr lang="en-US" dirty="0" smtClean="0"/>
              <a:t>Science Exam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72104" y="2836335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Accuracy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330538" y="2620434"/>
            <a:ext cx="5588000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57171" y="2312657"/>
            <a:ext cx="230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Passing </a:t>
            </a:r>
            <a:r>
              <a:rPr lang="en-US" sz="1400" dirty="0" smtClean="0"/>
              <a:t>Grade (65)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025738" y="5168900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Haven’t passed yet!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036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7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 answering to pass grade-level exams is challenging.</a:t>
            </a:r>
          </a:p>
          <a:p>
            <a:pPr lvl="1"/>
            <a:r>
              <a:rPr lang="en-US" dirty="0" smtClean="0"/>
              <a:t>Requires a wide variety of knowledge </a:t>
            </a:r>
          </a:p>
          <a:p>
            <a:pPr lvl="1"/>
            <a:r>
              <a:rPr lang="en-US" dirty="0" smtClean="0"/>
              <a:t>Requires a range of reasoning methods.</a:t>
            </a:r>
          </a:p>
          <a:p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6568" y="3422593"/>
            <a:ext cx="3915832" cy="369332"/>
          </a:xfrm>
          <a:prstGeom prst="rect">
            <a:avLst/>
          </a:prstGeom>
          <a:solidFill>
            <a:srgbClr val="AAD21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An exciting pursuit for AI research!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1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Reasoning </a:t>
            </a:r>
            <a:r>
              <a:rPr lang="en-US" b="1" dirty="0" smtClean="0">
                <a:solidFill>
                  <a:srgbClr val="000090"/>
                </a:solidFill>
              </a:rPr>
              <a:t>with automatically extracted knowledge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31900" y="1245921"/>
            <a:ext cx="7613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	To </a:t>
            </a:r>
            <a:r>
              <a:rPr lang="en-US" sz="1600" b="1" dirty="0" smtClean="0"/>
              <a:t>Prove:</a:t>
            </a:r>
            <a:r>
              <a:rPr lang="en-US" sz="1600" dirty="0" smtClean="0"/>
              <a:t> 	</a:t>
            </a:r>
            <a:r>
              <a:rPr lang="en-US" sz="1600" dirty="0" smtClean="0"/>
              <a:t>Iron n</a:t>
            </a:r>
            <a:r>
              <a:rPr lang="en-US" sz="1600" dirty="0" smtClean="0"/>
              <a:t>ail is a conductor of electricity.</a:t>
            </a:r>
            <a:endParaRPr lang="en-US" sz="1600" dirty="0" smtClean="0"/>
          </a:p>
          <a:p>
            <a:r>
              <a:rPr lang="en-US" sz="1600" b="1" dirty="0" smtClean="0"/>
              <a:t>	Evidence</a:t>
            </a:r>
            <a:r>
              <a:rPr lang="en-US" sz="1600" b="1" dirty="0" smtClean="0"/>
              <a:t>:	</a:t>
            </a:r>
            <a:r>
              <a:rPr lang="en-US" sz="1600" dirty="0" smtClean="0"/>
              <a:t>Metals are excellent conductors of electricity and heat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66835" y="2535991"/>
            <a:ext cx="5610331" cy="378565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To prove:</a:t>
            </a:r>
          </a:p>
          <a:p>
            <a:r>
              <a:rPr lang="en-US" sz="1600" dirty="0"/>
              <a:t>iron-nail(n)			=&gt;	conductor(n, y) ^ electricity(y)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Known:</a:t>
            </a:r>
            <a:endParaRPr lang="en-US" sz="1600" dirty="0" smtClean="0"/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Property of metals]</a:t>
            </a:r>
          </a:p>
          <a:p>
            <a:r>
              <a:rPr lang="en-US" sz="1600" dirty="0" smtClean="0"/>
              <a:t>E1: 	metal(x) 			=&gt; 	conductor(x, y) ^ electricity(y)</a:t>
            </a:r>
          </a:p>
          <a:p>
            <a:endParaRPr lang="en-US" sz="1600" dirty="0" smtClean="0"/>
          </a:p>
          <a:p>
            <a:r>
              <a:rPr lang="en-US" sz="1600" dirty="0">
                <a:solidFill>
                  <a:srgbClr val="A6A6A6"/>
                </a:solidFill>
              </a:rPr>
              <a:t>[</a:t>
            </a:r>
            <a:r>
              <a:rPr lang="en-US" sz="1600" dirty="0" smtClean="0">
                <a:solidFill>
                  <a:srgbClr val="A6A6A6"/>
                </a:solidFill>
              </a:rPr>
              <a:t>Compound </a:t>
            </a:r>
            <a:r>
              <a:rPr lang="en-US" sz="1600" dirty="0">
                <a:solidFill>
                  <a:srgbClr val="A6A6A6"/>
                </a:solidFill>
              </a:rPr>
              <a:t>noun </a:t>
            </a:r>
            <a:r>
              <a:rPr lang="en-US" sz="1600" dirty="0" smtClean="0">
                <a:solidFill>
                  <a:srgbClr val="A6A6A6"/>
                </a:solidFill>
              </a:rPr>
              <a:t>relationship]</a:t>
            </a:r>
            <a:endParaRPr lang="en-US" sz="1600" dirty="0">
              <a:solidFill>
                <a:srgbClr val="A6A6A6"/>
              </a:solidFill>
            </a:endParaRPr>
          </a:p>
          <a:p>
            <a:r>
              <a:rPr lang="en-US" sz="1600" dirty="0" smtClean="0"/>
              <a:t>E2:	iron-nail(x)		=&gt;	made-of(x, iron)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[Transfers-through rule]</a:t>
            </a:r>
          </a:p>
          <a:p>
            <a:r>
              <a:rPr lang="en-US" sz="1600" dirty="0" smtClean="0"/>
              <a:t>E3:	made-of(x, iron)	=&gt;	iron(x)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[ISA]</a:t>
            </a:r>
          </a:p>
          <a:p>
            <a:r>
              <a:rPr lang="en-US" sz="1600" dirty="0" smtClean="0"/>
              <a:t>E4:	iron(x)			=&gt; 	metal(x)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2209800"/>
            <a:ext cx="242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Deductive Reasoning</a:t>
            </a:r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766835" y="2535991"/>
            <a:ext cx="5610331" cy="206210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Deduction:</a:t>
            </a:r>
          </a:p>
          <a:p>
            <a:endParaRPr lang="en-US" sz="1600" b="1" dirty="0" smtClean="0"/>
          </a:p>
          <a:p>
            <a:r>
              <a:rPr lang="en-US" sz="1600" dirty="0" smtClean="0"/>
              <a:t>iron nail is made of iron </a:t>
            </a:r>
          </a:p>
          <a:p>
            <a:r>
              <a:rPr lang="en-US" sz="1600" dirty="0" smtClean="0"/>
              <a:t>+ iron is a metal </a:t>
            </a:r>
          </a:p>
          <a:p>
            <a:r>
              <a:rPr lang="en-US" sz="1600" dirty="0" smtClean="0"/>
              <a:t>+ metals are conductors of electricity</a:t>
            </a:r>
          </a:p>
          <a:p>
            <a:endParaRPr lang="en-US" sz="1600" dirty="0"/>
          </a:p>
          <a:p>
            <a:r>
              <a:rPr lang="en-US" sz="1600" dirty="0" smtClean="0"/>
              <a:t>=&gt; iron nail is a conductor of electricity</a:t>
            </a:r>
          </a:p>
          <a:p>
            <a:endParaRPr lang="en-US" sz="1600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-12700" y="3606800"/>
            <a:ext cx="17145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Uncertainty</a:t>
            </a:r>
          </a:p>
          <a:p>
            <a:pPr algn="ctr"/>
            <a:r>
              <a:rPr lang="en-US" sz="1600" dirty="0" smtClean="0"/>
              <a:t>Gaps</a:t>
            </a:r>
          </a:p>
          <a:p>
            <a:pPr algn="ctr"/>
            <a:r>
              <a:rPr lang="en-US" sz="1600" dirty="0" smtClean="0"/>
              <a:t>Variability</a:t>
            </a:r>
          </a:p>
          <a:p>
            <a:pPr algn="ctr"/>
            <a:r>
              <a:rPr lang="en-US" sz="1600" dirty="0"/>
              <a:t>Multiple sources</a:t>
            </a:r>
          </a:p>
          <a:p>
            <a:pPr algn="ctr"/>
            <a:endParaRPr lang="en-US" sz="16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0" y="3149600"/>
            <a:ext cx="170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Challenges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048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1" grpId="0" animBg="1"/>
      <p:bldP spid="5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Information Retrieval and Mobile Search</a:t>
            </a:r>
            <a:endParaRPr lang="en-US" b="1" dirty="0" smtClean="0">
              <a:solidFill>
                <a:srgbClr val="00009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28574" y="3732605"/>
            <a:ext cx="2476500" cy="1536700"/>
            <a:chOff x="4724400" y="2489200"/>
            <a:chExt cx="3727707" cy="21717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Left-Right Arrow 3"/>
          <p:cNvSpPr/>
          <p:nvPr/>
        </p:nvSpPr>
        <p:spPr>
          <a:xfrm rot="19659810">
            <a:off x="2612187" y="2882901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770156"/>
            <a:ext cx="5758461" cy="41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61" y="3766834"/>
            <a:ext cx="1536700" cy="1274180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1940190" flipH="1">
            <a:off x="4984263" y="2881929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Left-Right Arrow 22"/>
          <p:cNvSpPr/>
          <p:nvPr/>
        </p:nvSpPr>
        <p:spPr>
          <a:xfrm>
            <a:off x="3755187" y="4124130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553200" y="2458134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[IMC 2009]</a:t>
            </a:r>
          </a:p>
          <a:p>
            <a:r>
              <a:rPr lang="en-US" sz="1200" dirty="0" smtClean="0"/>
              <a:t>[</a:t>
            </a:r>
            <a:r>
              <a:rPr lang="en-US" sz="1200" dirty="0" err="1" smtClean="0"/>
              <a:t>CoNext</a:t>
            </a:r>
            <a:r>
              <a:rPr lang="en-US" sz="1200" dirty="0" smtClean="0"/>
              <a:t> 2012]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8242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400" y="3244334"/>
            <a:ext cx="452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Thanks. 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48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Extracting Richer Knowledge Forms</a:t>
            </a:r>
            <a:endParaRPr lang="en-US" b="1" dirty="0" smtClean="0">
              <a:solidFill>
                <a:srgbClr val="00009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48182" y="1521538"/>
            <a:ext cx="6942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Photosynthesis</a:t>
            </a:r>
            <a:r>
              <a:rPr lang="en-US" dirty="0" smtClean="0"/>
              <a:t> </a:t>
            </a:r>
            <a:r>
              <a:rPr lang="en-US" dirty="0"/>
              <a:t>is a process used by plants to convert light energy, normally from the sun, into chemical energy that can later used to fuel the organism’s activities.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0716" y="2690801"/>
            <a:ext cx="8746319" cy="2654300"/>
            <a:chOff x="230716" y="2690801"/>
            <a:chExt cx="8746319" cy="2654300"/>
          </a:xfrm>
        </p:grpSpPr>
        <p:sp>
          <p:nvSpPr>
            <p:cNvPr id="53" name="Rectangle 52"/>
            <p:cNvSpPr/>
            <p:nvPr/>
          </p:nvSpPr>
          <p:spPr>
            <a:xfrm>
              <a:off x="230716" y="2690801"/>
              <a:ext cx="8746319" cy="26543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rgbClr val="292934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55647" y="3111744"/>
              <a:ext cx="172452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photosynthesis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9865387">
              <a:off x="1961264" y="3661835"/>
              <a:ext cx="685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59687" y="4403702"/>
              <a:ext cx="1378052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light energy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217" y="3111744"/>
              <a:ext cx="556838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sun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77783" y="4403702"/>
              <a:ext cx="1865415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chemical energy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53830" y="4241229"/>
              <a:ext cx="11982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convert to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50344" y="4403702"/>
              <a:ext cx="1069787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activities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9135" y="3111744"/>
              <a:ext cx="182698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plant [organism]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18" idx="0"/>
              <a:endCxn id="8" idx="2"/>
            </p:cNvCxnSpPr>
            <p:nvPr/>
          </p:nvCxnSpPr>
          <p:spPr>
            <a:xfrm flipV="1">
              <a:off x="1648713" y="3481076"/>
              <a:ext cx="1569197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8" idx="2"/>
              <a:endCxn id="20" idx="0"/>
            </p:cNvCxnSpPr>
            <p:nvPr/>
          </p:nvCxnSpPr>
          <p:spPr>
            <a:xfrm>
              <a:off x="3217910" y="3481076"/>
              <a:ext cx="1992581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8" idx="3"/>
              <a:endCxn id="20" idx="1"/>
            </p:cNvCxnSpPr>
            <p:nvPr/>
          </p:nvCxnSpPr>
          <p:spPr>
            <a:xfrm>
              <a:off x="2337739" y="4588368"/>
              <a:ext cx="1940044" cy="0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0"/>
              <a:endCxn id="24" idx="2"/>
            </p:cNvCxnSpPr>
            <p:nvPr/>
          </p:nvCxnSpPr>
          <p:spPr>
            <a:xfrm flipV="1">
              <a:off x="5210491" y="3481076"/>
              <a:ext cx="1422134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4" idx="2"/>
              <a:endCxn id="23" idx="0"/>
            </p:cNvCxnSpPr>
            <p:nvPr/>
          </p:nvCxnSpPr>
          <p:spPr>
            <a:xfrm>
              <a:off x="6632625" y="3481076"/>
              <a:ext cx="1452613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 rot="19664452">
              <a:off x="5369480" y="3679596"/>
              <a:ext cx="877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rot="1522276">
              <a:off x="4024964" y="3640667"/>
              <a:ext cx="826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51" name="Straight Arrow Connector 50"/>
            <p:cNvCxnSpPr>
              <a:stCxn id="18" idx="0"/>
              <a:endCxn id="19" idx="2"/>
            </p:cNvCxnSpPr>
            <p:nvPr/>
          </p:nvCxnSpPr>
          <p:spPr>
            <a:xfrm flipH="1" flipV="1">
              <a:off x="572636" y="3481076"/>
              <a:ext cx="1076077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 rot="2313898">
              <a:off x="771623" y="3581075"/>
              <a:ext cx="877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1871950">
              <a:off x="7328442" y="3671264"/>
              <a:ext cx="762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agent</a:t>
              </a:r>
              <a:endParaRPr lang="en-US" dirty="0"/>
            </a:p>
          </p:txBody>
        </p:sp>
        <p:cxnSp>
          <p:nvCxnSpPr>
            <p:cNvPr id="57" name="Straight Arrow Connector 56"/>
            <p:cNvCxnSpPr>
              <a:stCxn id="8" idx="3"/>
              <a:endCxn id="24" idx="1"/>
            </p:cNvCxnSpPr>
            <p:nvPr/>
          </p:nvCxnSpPr>
          <p:spPr>
            <a:xfrm>
              <a:off x="4080173" y="3296410"/>
              <a:ext cx="1638962" cy="0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4367739" y="2953100"/>
              <a:ext cx="1108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occurs in</a:t>
              </a:r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30716" y="5583872"/>
            <a:ext cx="874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  <a:endParaRPr lang="en-US" b="1" dirty="0"/>
          </a:p>
          <a:p>
            <a:r>
              <a:rPr lang="en-US" dirty="0" smtClean="0"/>
              <a:t>			Implicit relations</a:t>
            </a:r>
          </a:p>
          <a:p>
            <a:r>
              <a:rPr lang="en-US" dirty="0"/>
              <a:t>	</a:t>
            </a:r>
            <a:r>
              <a:rPr lang="en-US" dirty="0" smtClean="0"/>
              <a:t>		Reference </a:t>
            </a:r>
            <a:r>
              <a:rPr lang="en-US" dirty="0" smtClean="0"/>
              <a:t>resolution</a:t>
            </a:r>
            <a:endParaRPr lang="en-US" dirty="0" smtClean="0"/>
          </a:p>
          <a:p>
            <a:r>
              <a:rPr lang="en-US" dirty="0" smtClean="0"/>
              <a:t>		</a:t>
            </a:r>
            <a:r>
              <a:rPr lang="en-US" dirty="0"/>
              <a:t>	</a:t>
            </a:r>
            <a:r>
              <a:rPr lang="en-US" dirty="0" smtClean="0"/>
              <a:t>Aggregating information from multiple sentences</a:t>
            </a:r>
          </a:p>
        </p:txBody>
      </p:sp>
    </p:spTree>
    <p:extLst>
      <p:ext uri="{BB962C8B-B14F-4D97-AF65-F5344CB8AC3E}">
        <p14:creationId xmlns:p14="http://schemas.microsoft.com/office/powerpoint/2010/main" val="125892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context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373885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Entities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16437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374797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255835" y="1078017"/>
            <a:ext cx="0" cy="4640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260792" y="5709242"/>
            <a:ext cx="7323581" cy="9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255835" y="3109300"/>
            <a:ext cx="2102070" cy="2308588"/>
            <a:chOff x="697862" y="3266777"/>
            <a:chExt cx="2102070" cy="2308588"/>
          </a:xfrm>
        </p:grpSpPr>
        <p:sp>
          <p:nvSpPr>
            <p:cNvPr id="50" name="TextBox 49"/>
            <p:cNvSpPr txBox="1"/>
            <p:nvPr/>
          </p:nvSpPr>
          <p:spPr>
            <a:xfrm>
              <a:off x="815912" y="4559702"/>
              <a:ext cx="15827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Named-entities</a:t>
              </a:r>
            </a:p>
            <a:p>
              <a:r>
                <a:rPr lang="en-US" sz="1200" dirty="0" smtClean="0"/>
                <a:t>Person</a:t>
              </a:r>
            </a:p>
            <a:p>
              <a:r>
                <a:rPr lang="en-US" sz="1200" dirty="0" smtClean="0"/>
                <a:t>Organization</a:t>
              </a:r>
            </a:p>
            <a:p>
              <a:r>
                <a:rPr lang="en-US" sz="1200" dirty="0" smtClean="0"/>
                <a:t>Location</a:t>
              </a:r>
            </a:p>
            <a:p>
              <a:r>
                <a:rPr lang="en-US" sz="1200" dirty="0" smtClean="0"/>
                <a:t>Misc.</a:t>
              </a:r>
              <a:endParaRPr lang="en-US" sz="12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97862" y="3266777"/>
              <a:ext cx="210207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smtClean="0"/>
                <a:t>Fine-grained</a:t>
              </a:r>
              <a:endParaRPr lang="en-US" sz="1200" dirty="0" smtClean="0"/>
            </a:p>
            <a:p>
              <a:r>
                <a:rPr lang="en-US" sz="1200" dirty="0" smtClean="0"/>
                <a:t>Actor, Architect, …</a:t>
              </a:r>
            </a:p>
            <a:p>
              <a:r>
                <a:rPr lang="en-US" sz="1200" dirty="0" smtClean="0"/>
                <a:t>Airline</a:t>
              </a:r>
              <a:r>
                <a:rPr lang="en-US" sz="1200" dirty="0"/>
                <a:t>, Sports team, … </a:t>
              </a:r>
            </a:p>
            <a:p>
              <a:r>
                <a:rPr lang="en-US" sz="1200" dirty="0" smtClean="0"/>
                <a:t>City</a:t>
              </a:r>
              <a:r>
                <a:rPr lang="en-US" sz="1200" dirty="0"/>
                <a:t>, Country, mountain, …</a:t>
              </a:r>
              <a:r>
                <a:rPr lang="en-US" sz="1200" dirty="0" smtClean="0"/>
                <a:t>.</a:t>
              </a:r>
              <a:endParaRPr lang="en-US" sz="1200" dirty="0"/>
            </a:p>
          </p:txBody>
        </p:sp>
        <p:sp>
          <p:nvSpPr>
            <p:cNvPr id="3" name="Up Arrow 2"/>
            <p:cNvSpPr/>
            <p:nvPr/>
          </p:nvSpPr>
          <p:spPr>
            <a:xfrm>
              <a:off x="1233714" y="4097774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21240" y="2372072"/>
            <a:ext cx="2180897" cy="2537984"/>
            <a:chOff x="3063267" y="2529549"/>
            <a:chExt cx="2180897" cy="2537984"/>
          </a:xfrm>
        </p:grpSpPr>
        <p:sp>
          <p:nvSpPr>
            <p:cNvPr id="54" name="TextBox 53"/>
            <p:cNvSpPr txBox="1"/>
            <p:nvPr/>
          </p:nvSpPr>
          <p:spPr>
            <a:xfrm>
              <a:off x="3297235" y="4051870"/>
              <a:ext cx="12236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Traditional IE</a:t>
              </a:r>
            </a:p>
            <a:p>
              <a:r>
                <a:rPr lang="en-US" sz="1200" dirty="0" smtClean="0"/>
                <a:t>acquired-by</a:t>
              </a:r>
            </a:p>
            <a:p>
              <a:r>
                <a:rPr lang="en-US" sz="1200" dirty="0" smtClean="0"/>
                <a:t>employed-by</a:t>
              </a:r>
            </a:p>
            <a:p>
              <a:r>
                <a:rPr lang="en-US" sz="1200" dirty="0"/>
                <a:t>p</a:t>
              </a:r>
              <a:r>
                <a:rPr lang="en-US" sz="1200" dirty="0" smtClean="0"/>
                <a:t>resident-of</a:t>
              </a:r>
            </a:p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63267" y="2529549"/>
              <a:ext cx="2180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Relation Extraction</a:t>
              </a:r>
              <a:endParaRPr lang="en-US" sz="1200" b="1" dirty="0"/>
            </a:p>
            <a:p>
              <a:r>
                <a:rPr lang="en-US" sz="1200" dirty="0" smtClean="0"/>
                <a:t>is </a:t>
              </a:r>
              <a:r>
                <a:rPr lang="en-US" sz="1200" dirty="0"/>
                <a:t>an album by, </a:t>
              </a:r>
              <a:endParaRPr lang="en-US" sz="1200" dirty="0" smtClean="0"/>
            </a:p>
            <a:p>
              <a:r>
                <a:rPr lang="en-US" sz="1200" dirty="0" smtClean="0"/>
                <a:t>has </a:t>
              </a:r>
              <a:r>
                <a:rPr lang="en-US" sz="1200" dirty="0"/>
                <a:t>a Ph.D. in, </a:t>
              </a:r>
              <a:endParaRPr lang="en-US" sz="1200" dirty="0" smtClean="0"/>
            </a:p>
            <a:p>
              <a:r>
                <a:rPr lang="en-US" sz="1200" dirty="0" smtClean="0"/>
                <a:t>made </a:t>
              </a:r>
              <a:r>
                <a:rPr lang="en-US" sz="1200" dirty="0"/>
                <a:t>a promise </a:t>
              </a:r>
              <a:r>
                <a:rPr lang="en-US" sz="1200" dirty="0" smtClean="0"/>
                <a:t>to,…</a:t>
              </a:r>
              <a:endParaRPr lang="en-US" sz="1200" dirty="0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3708418" y="3470025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57757" y="1090218"/>
            <a:ext cx="2227004" cy="3351011"/>
            <a:chOff x="6057757" y="1090218"/>
            <a:chExt cx="2227004" cy="3351011"/>
          </a:xfrm>
        </p:grpSpPr>
        <p:sp>
          <p:nvSpPr>
            <p:cNvPr id="57" name="TextBox 56"/>
            <p:cNvSpPr txBox="1"/>
            <p:nvPr/>
          </p:nvSpPr>
          <p:spPr>
            <a:xfrm>
              <a:off x="6103864" y="1090218"/>
              <a:ext cx="2180897" cy="8309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Event Extraction</a:t>
              </a:r>
            </a:p>
            <a:p>
              <a:r>
                <a:rPr lang="en-US" sz="1200" dirty="0" smtClean="0"/>
                <a:t>Acquisition</a:t>
              </a:r>
            </a:p>
            <a:p>
              <a:r>
                <a:rPr lang="en-US" sz="1200" dirty="0" smtClean="0"/>
                <a:t>Research study</a:t>
              </a:r>
            </a:p>
            <a:p>
              <a:r>
                <a:rPr lang="en-US" sz="1200" dirty="0" smtClean="0"/>
                <a:t>Legislation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057757" y="3425566"/>
              <a:ext cx="21808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Template-based Extraction</a:t>
              </a:r>
            </a:p>
            <a:p>
              <a:r>
                <a:rPr lang="en-US" sz="1200" dirty="0" smtClean="0"/>
                <a:t>Bombing</a:t>
              </a:r>
            </a:p>
            <a:p>
              <a:r>
                <a:rPr lang="en-US" sz="1200" dirty="0" smtClean="0"/>
                <a:t>Arrest</a:t>
              </a:r>
            </a:p>
            <a:p>
              <a:r>
                <a:rPr lang="en-US" sz="1200" dirty="0" smtClean="0"/>
                <a:t>Arson</a:t>
              </a:r>
            </a:p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83157" y="2168484"/>
              <a:ext cx="1867043" cy="738664"/>
            </a:xfrm>
            <a:prstGeom prst="rect">
              <a:avLst/>
            </a:prstGeom>
            <a:noFill/>
            <a:ln>
              <a:solidFill>
                <a:srgbClr val="4A731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Event Schemas</a:t>
              </a:r>
              <a:endParaRPr lang="en-US" sz="1200" dirty="0" smtClean="0"/>
            </a:p>
            <a:p>
              <a:endParaRPr lang="en-US" sz="1000" dirty="0" smtClean="0"/>
            </a:p>
            <a:p>
              <a:r>
                <a:rPr lang="en-US" sz="1000" dirty="0" smtClean="0"/>
                <a:t>[</a:t>
              </a:r>
              <a:r>
                <a:rPr lang="en-US" sz="1000" dirty="0" smtClean="0"/>
                <a:t>EMNLP 2013</a:t>
              </a:r>
              <a:r>
                <a:rPr lang="en-US" sz="1000" dirty="0" smtClean="0"/>
                <a:t>] </a:t>
              </a:r>
            </a:p>
            <a:p>
              <a:r>
                <a:rPr lang="en-US" sz="1000" dirty="0" smtClean="0"/>
                <a:t>[AKBC-WEKEX 202]</a:t>
              </a:r>
              <a:endParaRPr lang="en-US" sz="1000" dirty="0"/>
            </a:p>
          </p:txBody>
        </p:sp>
        <p:sp>
          <p:nvSpPr>
            <p:cNvPr id="21" name="Up Arrow 20"/>
            <p:cNvSpPr/>
            <p:nvPr/>
          </p:nvSpPr>
          <p:spPr>
            <a:xfrm>
              <a:off x="6843173" y="2977620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rot="16200000">
            <a:off x="0" y="4725390"/>
            <a:ext cx="173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Domains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965" y="1697793"/>
            <a:ext cx="160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2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22250" y="2681209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First-order logic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22250" y="2130258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Graph-based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69258" y="355272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Propositional 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2250" y="240583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Probabilistic Inference + FOL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86492" y="6040782"/>
            <a:ext cx="1163865" cy="2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6" y="4628099"/>
            <a:ext cx="3232500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A8AA3"/>
                </a:solidFill>
              </a:rPr>
              <a:t>a</a:t>
            </a:r>
            <a:r>
              <a:rPr lang="en-US" sz="1200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sz="1200" dirty="0">
              <a:solidFill>
                <a:srgbClr val="8A8AA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0346" y="3517387"/>
            <a:ext cx="3074635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A8AA3"/>
                </a:solidFill>
              </a:rPr>
              <a:t>metal(x) =&gt; conductor(x, Electricity)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substance(x, metal) =&gt; metal(x)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51824"/>
            <a:chOff x="3939748" y="2120901"/>
            <a:chExt cx="2515920" cy="1793710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40547"/>
              <a:chOff x="4921252" y="2185231"/>
              <a:chExt cx="2414320" cy="134054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1"/>
                <a:ext cx="2356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Re-write Rules 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507933" y="1825602"/>
            <a:ext cx="1893381" cy="1574414"/>
            <a:chOff x="5805174" y="705761"/>
            <a:chExt cx="2041952" cy="1819821"/>
          </a:xfrm>
        </p:grpSpPr>
        <p:sp>
          <p:nvSpPr>
            <p:cNvPr id="36" name="TextBox 35"/>
            <p:cNvSpPr txBox="1"/>
            <p:nvPr/>
          </p:nvSpPr>
          <p:spPr>
            <a:xfrm>
              <a:off x="5861052" y="2217805"/>
              <a:ext cx="1986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Variablized Rules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05174" y="705761"/>
              <a:ext cx="1946703" cy="1524034"/>
              <a:chOff x="5805174" y="705761"/>
              <a:chExt cx="1946703" cy="152403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886452" y="1033501"/>
                <a:ext cx="1710256" cy="938231"/>
                <a:chOff x="6239944" y="889790"/>
                <a:chExt cx="1710256" cy="938231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6680200" y="1230289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BLUE</a:t>
                  </a:r>
                  <a:endParaRPr lang="en-US" sz="1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124700" y="889790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AMR</a:t>
                  </a:r>
                  <a:endParaRPr lang="en-US" sz="12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39944" y="1551022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Tuples</a:t>
                  </a:r>
                  <a:endParaRPr lang="en-US" sz="1200" dirty="0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5805174" y="705761"/>
                <a:ext cx="1946703" cy="1524034"/>
              </a:xfrm>
              <a:prstGeom prst="ellipse">
                <a:avLst/>
              </a:prstGeom>
              <a:no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IF-THEN rules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583297" y="6040782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Variablized Rules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150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7046" y="1079875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Building a system that can pass 4</a:t>
            </a:r>
            <a:r>
              <a:rPr lang="en-US" baseline="30000" dirty="0" smtClean="0"/>
              <a:t>th</a:t>
            </a:r>
            <a:r>
              <a:rPr lang="en-US" dirty="0" smtClean="0"/>
              <a:t> Grade Exams!</a:t>
            </a:r>
          </a:p>
        </p:txBody>
      </p:sp>
      <p:sp>
        <p:nvSpPr>
          <p:cNvPr id="6" name="Rectangle 5"/>
          <p:cNvSpPr/>
          <p:nvPr/>
        </p:nvSpPr>
        <p:spPr>
          <a:xfrm>
            <a:off x="1962283" y="4980434"/>
            <a:ext cx="5080164" cy="369332"/>
          </a:xfrm>
          <a:prstGeom prst="rect">
            <a:avLst/>
          </a:prstGeom>
          <a:solidFill>
            <a:srgbClr val="D5D28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Need </a:t>
            </a:r>
            <a:r>
              <a:rPr lang="en-US" dirty="0"/>
              <a:t>knowledge that can be used for inference</a:t>
            </a:r>
            <a:r>
              <a:rPr lang="en-US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67" y="1665246"/>
            <a:ext cx="1621367" cy="1626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6683" y="3400336"/>
            <a:ext cx="7219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car skids along the road and smoke appears to be coming from under the tires. The heat that produces the smoke is caused by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A) sound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B) light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C) friction</a:t>
            </a:r>
          </a:p>
        </p:txBody>
      </p:sp>
    </p:spTree>
    <p:extLst>
      <p:ext uri="{BB962C8B-B14F-4D97-AF65-F5344CB8AC3E}">
        <p14:creationId xmlns:p14="http://schemas.microsoft.com/office/powerpoint/2010/main" val="292950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70082" y="2879536"/>
            <a:ext cx="6644510" cy="2628900"/>
            <a:chOff x="779346" y="2755393"/>
            <a:chExt cx="7955291" cy="3327907"/>
          </a:xfrm>
        </p:grpSpPr>
        <p:sp>
          <p:nvSpPr>
            <p:cNvPr id="6" name="Rectangle 5"/>
            <p:cNvSpPr/>
            <p:nvPr/>
          </p:nvSpPr>
          <p:spPr>
            <a:xfrm>
              <a:off x="939800" y="2755393"/>
              <a:ext cx="7467600" cy="332790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50575" y="3113695"/>
              <a:ext cx="1397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get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79346" y="2755393"/>
              <a:ext cx="7955291" cy="3176088"/>
              <a:chOff x="779346" y="3206114"/>
              <a:chExt cx="7955291" cy="3176089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645322" y="3206114"/>
                <a:ext cx="14851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Known</a:t>
                </a:r>
                <a:endParaRPr lang="en-US" sz="1400" b="1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81900" y="3206114"/>
                <a:ext cx="2085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To Determine</a:t>
                </a:r>
                <a:endParaRPr lang="en-US" sz="1400" b="1" dirty="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79346" y="3741283"/>
                <a:ext cx="7955291" cy="2640920"/>
                <a:chOff x="-70314" y="2447968"/>
                <a:chExt cx="9019566" cy="2864923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7398791" y="3412772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food</a:t>
                  </a:r>
                  <a:endParaRPr lang="en-US" sz="1400" dirty="0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682173" y="3412772"/>
                  <a:ext cx="1237066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animal</a:t>
                  </a:r>
                  <a:endParaRPr lang="en-US" sz="1400" dirty="0"/>
                </a:p>
              </p:txBody>
            </p:sp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4314362" y="2630078"/>
                  <a:ext cx="1943837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 flipH="1">
                  <a:off x="6244543" y="2630078"/>
                  <a:ext cx="1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5465440" y="3412772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energy</a:t>
                  </a:r>
                  <a:endParaRPr lang="en-US" sz="1400" dirty="0"/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6258199" y="2630078"/>
                  <a:ext cx="1976010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H="1">
                  <a:off x="6244542" y="3806564"/>
                  <a:ext cx="1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5469314" y="4671184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growth</a:t>
                  </a:r>
                  <a:endParaRPr lang="en-US" sz="1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5167522" y="3988408"/>
                  <a:ext cx="1397000" cy="333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purpose</a:t>
                  </a:r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-70314" y="2447968"/>
                  <a:ext cx="4298286" cy="2864923"/>
                  <a:chOff x="-208062" y="3988408"/>
                  <a:chExt cx="4298286" cy="2864923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-208062" y="5155333"/>
                    <a:ext cx="2958764" cy="1697998"/>
                    <a:chOff x="30564" y="4004695"/>
                    <a:chExt cx="2958764" cy="1697998"/>
                  </a:xfrm>
                </p:grpSpPr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30564" y="5368810"/>
                      <a:ext cx="1237066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 smtClean="0"/>
                        <a:t>?x</a:t>
                      </a:r>
                      <a:endParaRPr lang="en-US" sz="1400" b="1" dirty="0"/>
                    </a:p>
                  </p:txBody>
                </p:sp>
                <p:cxnSp>
                  <p:nvCxnSpPr>
                    <p:cNvPr id="65" name="Straight Arrow Connector 64"/>
                    <p:cNvCxnSpPr>
                      <a:stCxn id="66" idx="2"/>
                    </p:cNvCxnSpPr>
                    <p:nvPr/>
                  </p:nvCxnSpPr>
                  <p:spPr>
                    <a:xfrm flipH="1">
                      <a:off x="676828" y="4338578"/>
                      <a:ext cx="630617" cy="103023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44309" y="4004695"/>
                      <a:ext cx="1926273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 smtClean="0"/>
                        <a:t>eat</a:t>
                      </a:r>
                    </a:p>
                  </p:txBody>
                </p: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432482" y="4518193"/>
                      <a:ext cx="1397000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 dirty="0" smtClean="0"/>
                    </a:p>
                  </p:txBody>
                </p:sp>
                <p:cxnSp>
                  <p:nvCxnSpPr>
                    <p:cNvPr id="68" name="Straight Arrow Connector 67"/>
                    <p:cNvCxnSpPr>
                      <a:stCxn id="66" idx="2"/>
                    </p:cNvCxnSpPr>
                    <p:nvPr/>
                  </p:nvCxnSpPr>
                  <p:spPr>
                    <a:xfrm>
                      <a:off x="1307445" y="4338578"/>
                      <a:ext cx="643400" cy="103023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1592328" y="4518193"/>
                      <a:ext cx="1397000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 dirty="0" smtClean="0"/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216666" y="6519446"/>
                    <a:ext cx="1237066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food</a:t>
                    </a:r>
                    <a:endParaRPr lang="en-US" sz="1400" dirty="0"/>
                  </a:p>
                </p:txBody>
              </p:sp>
              <p:cxnSp>
                <p:nvCxnSpPr>
                  <p:cNvPr id="55" name="Straight Arrow Connector 54"/>
                  <p:cNvCxnSpPr>
                    <a:endCxn id="66" idx="0"/>
                  </p:cNvCxnSpPr>
                  <p:nvPr/>
                </p:nvCxnSpPr>
                <p:spPr>
                  <a:xfrm flipH="1">
                    <a:off x="1068819" y="4326962"/>
                    <a:ext cx="522038" cy="828371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758956" y="3988408"/>
                    <a:ext cx="1713485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	provide 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438199" y="4501906"/>
                    <a:ext cx="1397000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1400" dirty="0" smtClean="0"/>
                  </a:p>
                </p:txBody>
              </p:sp>
              <p:cxnSp>
                <p:nvCxnSpPr>
                  <p:cNvPr id="59" name="Straight Arrow Connector 58"/>
                  <p:cNvCxnSpPr>
                    <a:stCxn id="57" idx="2"/>
                  </p:cNvCxnSpPr>
                  <p:nvPr/>
                </p:nvCxnSpPr>
                <p:spPr>
                  <a:xfrm>
                    <a:off x="1615698" y="4322291"/>
                    <a:ext cx="485154" cy="833042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340084" y="5095052"/>
                    <a:ext cx="1926273" cy="333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energy</a:t>
                    </a:r>
                  </a:p>
                </p:txBody>
              </p:sp>
              <p:cxnSp>
                <p:nvCxnSpPr>
                  <p:cNvPr id="61" name="Straight Arrow Connector 60"/>
                  <p:cNvCxnSpPr/>
                  <p:nvPr/>
                </p:nvCxnSpPr>
                <p:spPr>
                  <a:xfrm>
                    <a:off x="2453732" y="5538249"/>
                    <a:ext cx="545420" cy="98119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693224" y="5631357"/>
                    <a:ext cx="1397000" cy="333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purpose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308654" y="6489522"/>
                    <a:ext cx="1550460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growth</a:t>
                    </a:r>
                    <a:endParaRPr lang="en-US" sz="1400" dirty="0"/>
                  </a:p>
                </p:txBody>
              </p:sp>
            </p:grpSp>
            <p:sp>
              <p:nvSpPr>
                <p:cNvPr id="72" name="Right Arrow 71"/>
                <p:cNvSpPr/>
                <p:nvPr/>
              </p:nvSpPr>
              <p:spPr>
                <a:xfrm>
                  <a:off x="3059004" y="3101197"/>
                  <a:ext cx="846635" cy="232687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sp>
        <p:nvSpPr>
          <p:cNvPr id="40" name="TextBox 3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Reasoning </a:t>
            </a:r>
            <a:r>
              <a:rPr lang="en-US" b="1" dirty="0" smtClean="0">
                <a:solidFill>
                  <a:srgbClr val="000090"/>
                </a:solidFill>
              </a:rPr>
              <a:t>with automatically extracted knowledge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31900" y="1245921"/>
            <a:ext cx="7613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	To </a:t>
            </a:r>
            <a:r>
              <a:rPr lang="en-US" sz="1600" b="1" dirty="0" smtClean="0"/>
              <a:t>Prove:</a:t>
            </a:r>
            <a:r>
              <a:rPr lang="en-US" sz="1600" dirty="0" smtClean="0"/>
              <a:t> 	</a:t>
            </a:r>
            <a:r>
              <a:rPr lang="en-US" sz="1600" dirty="0" smtClean="0"/>
              <a:t>Animals get energy for growth from food.</a:t>
            </a:r>
            <a:endParaRPr lang="en-US" sz="1600" dirty="0" smtClean="0"/>
          </a:p>
          <a:p>
            <a:r>
              <a:rPr lang="en-US" sz="1600" b="1" dirty="0" smtClean="0"/>
              <a:t>	Evidence</a:t>
            </a:r>
            <a:r>
              <a:rPr lang="en-US" sz="1600" b="1" dirty="0" smtClean="0"/>
              <a:t>:	</a:t>
            </a:r>
            <a:r>
              <a:rPr lang="en-US" sz="1600" dirty="0" smtClean="0"/>
              <a:t>Eating a variety of the right types of food provides energy for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	growth and activity.</a:t>
            </a:r>
          </a:p>
          <a:p>
            <a:endParaRPr lang="en-US" sz="16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313737" y="2387600"/>
            <a:ext cx="4143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Graph-based Reasoning</a:t>
            </a:r>
          </a:p>
        </p:txBody>
      </p:sp>
    </p:spTree>
    <p:extLst>
      <p:ext uri="{BB962C8B-B14F-4D97-AF65-F5344CB8AC3E}">
        <p14:creationId xmlns:p14="http://schemas.microsoft.com/office/powerpoint/2010/main" val="386712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Extracting Richer Structures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1" y="1999681"/>
            <a:ext cx="3572529" cy="4421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0667" y="1999681"/>
            <a:ext cx="39343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Photosynthesis</a:t>
            </a:r>
          </a:p>
          <a:p>
            <a:endParaRPr lang="en-US" dirty="0"/>
          </a:p>
          <a:p>
            <a:r>
              <a:rPr lang="en-US" dirty="0" smtClean="0"/>
              <a:t>Inputs			: H</a:t>
            </a:r>
            <a:r>
              <a:rPr lang="en-US" baseline="-25000" dirty="0" smtClean="0"/>
              <a:t>2</a:t>
            </a:r>
            <a:r>
              <a:rPr lang="en-US" dirty="0" smtClean="0"/>
              <a:t>O, CO</a:t>
            </a:r>
            <a:r>
              <a:rPr lang="en-US" baseline="-25000" dirty="0" smtClean="0"/>
              <a:t>2</a:t>
            </a:r>
            <a:endParaRPr lang="en-US" dirty="0"/>
          </a:p>
          <a:p>
            <a:r>
              <a:rPr lang="en-US" dirty="0" smtClean="0"/>
              <a:t>Outputs			: O</a:t>
            </a:r>
            <a:r>
              <a:rPr lang="en-US" baseline="-25000" dirty="0" smtClean="0"/>
              <a:t>2,</a:t>
            </a:r>
            <a:r>
              <a:rPr lang="en-US" dirty="0" smtClean="0"/>
              <a:t> sugar</a:t>
            </a:r>
            <a:endParaRPr lang="en-US" baseline="-25000" dirty="0" smtClean="0"/>
          </a:p>
          <a:p>
            <a:r>
              <a:rPr lang="en-US" dirty="0" smtClean="0"/>
              <a:t>Energy source	: sunlight</a:t>
            </a:r>
          </a:p>
          <a:p>
            <a:r>
              <a:rPr lang="en-US" dirty="0"/>
              <a:t>S</a:t>
            </a:r>
            <a:r>
              <a:rPr lang="en-US" dirty="0" smtClean="0"/>
              <a:t>ub-Events		: Light Reactions</a:t>
            </a:r>
          </a:p>
          <a:p>
            <a:r>
              <a:rPr lang="en-US" dirty="0" smtClean="0"/>
              <a:t>Sub-Process		: Calvin Cycle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63067" y="4389730"/>
            <a:ext cx="421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Calvin Cycle</a:t>
            </a:r>
          </a:p>
          <a:p>
            <a:endParaRPr lang="en-US" dirty="0"/>
          </a:p>
          <a:p>
            <a:r>
              <a:rPr lang="en-US" dirty="0" smtClean="0"/>
              <a:t>Inputs			:  CO2, ATP, NADPH</a:t>
            </a:r>
          </a:p>
          <a:p>
            <a:r>
              <a:rPr lang="en-US" dirty="0" smtClean="0"/>
              <a:t>Outputs			: NADP+, ADP+, </a:t>
            </a:r>
            <a:r>
              <a:rPr lang="en-US" dirty="0" err="1" smtClean="0"/>
              <a:t>Ph</a:t>
            </a:r>
            <a:endParaRPr lang="en-US" baseline="-25000" dirty="0" smtClean="0"/>
          </a:p>
          <a:p>
            <a:r>
              <a:rPr lang="en-US" dirty="0" smtClean="0"/>
              <a:t>Energy source	: sunlight</a:t>
            </a:r>
          </a:p>
          <a:p>
            <a:r>
              <a:rPr lang="en-US" dirty="0"/>
              <a:t>S</a:t>
            </a:r>
            <a:r>
              <a:rPr lang="en-US" dirty="0" smtClean="0"/>
              <a:t>ub-Events		: Light Reactions</a:t>
            </a:r>
          </a:p>
          <a:p>
            <a:r>
              <a:rPr lang="en-US" dirty="0" smtClean="0"/>
              <a:t>Sub-Process		: Calvin Cycle</a:t>
            </a:r>
          </a:p>
        </p:txBody>
      </p:sp>
    </p:spTree>
    <p:extLst>
      <p:ext uri="{BB962C8B-B14F-4D97-AF65-F5344CB8AC3E}">
        <p14:creationId xmlns:p14="http://schemas.microsoft.com/office/powerpoint/2010/main" val="195949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22924" y="700084"/>
            <a:ext cx="2032000" cy="1964267"/>
            <a:chOff x="3453332" y="909983"/>
            <a:chExt cx="3231154" cy="3142444"/>
          </a:xfrm>
        </p:grpSpPr>
        <p:sp>
          <p:nvSpPr>
            <p:cNvPr id="19" name="Oval 18"/>
            <p:cNvSpPr/>
            <p:nvPr/>
          </p:nvSpPr>
          <p:spPr>
            <a:xfrm>
              <a:off x="3453332" y="909983"/>
              <a:ext cx="3231154" cy="31424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038" y="2138342"/>
              <a:ext cx="2841690" cy="83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Information Extraction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39070" y="1325003"/>
            <a:ext cx="73486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Knowledge extraction toward richer structures.</a:t>
            </a:r>
          </a:p>
          <a:p>
            <a:endParaRPr lang="en-US" dirty="0"/>
          </a:p>
          <a:p>
            <a:r>
              <a:rPr lang="en-US" dirty="0" smtClean="0"/>
              <a:t>	Scripts with causal and temporal links.</a:t>
            </a:r>
          </a:p>
          <a:p>
            <a:r>
              <a:rPr lang="en-US" dirty="0" smtClean="0"/>
              <a:t>	Processes with I/O, actors, and their relations.</a:t>
            </a:r>
          </a:p>
          <a:p>
            <a:r>
              <a:rPr lang="en-US" dirty="0"/>
              <a:t>	</a:t>
            </a:r>
            <a:r>
              <a:rPr lang="en-US" dirty="0" smtClean="0"/>
              <a:t>Extracting implicative (IF-THEN) rules from text.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/>
          </a:p>
          <a:p>
            <a:pPr lvl="1"/>
            <a:r>
              <a:rPr lang="en-US" dirty="0"/>
              <a:t>Building extractors for Open event schemas.</a:t>
            </a:r>
          </a:p>
          <a:p>
            <a:pPr lvl="1"/>
            <a:r>
              <a:rPr lang="en-US" dirty="0" smtClean="0"/>
              <a:t>Apply event knowledge to improve co</a:t>
            </a:r>
            <a:r>
              <a:rPr lang="en-US" dirty="0"/>
              <a:t>-</a:t>
            </a:r>
            <a:r>
              <a:rPr lang="en-US" dirty="0" smtClean="0"/>
              <a:t>reference.</a:t>
            </a:r>
            <a:endParaRPr lang="en-US" dirty="0"/>
          </a:p>
          <a:p>
            <a:pPr lvl="1"/>
            <a:r>
              <a:rPr lang="en-US" dirty="0" smtClean="0"/>
              <a:t>Schemas for single</a:t>
            </a:r>
            <a:r>
              <a:rPr lang="en-US" dirty="0"/>
              <a:t>-document </a:t>
            </a:r>
            <a:r>
              <a:rPr lang="en-US" dirty="0" smtClean="0"/>
              <a:t>summarization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66371" y="4500017"/>
            <a:ext cx="6640286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Bootstrapping from high-precision models of phenomena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-- Schema relations as a starting point for building extractors.</a:t>
            </a:r>
          </a:p>
          <a:p>
            <a:r>
              <a:rPr lang="en-US" dirty="0" smtClean="0"/>
              <a:t>-- Explicit causal and temporal links to detect implicit links</a:t>
            </a:r>
          </a:p>
          <a:p>
            <a:endParaRPr lang="en-US" dirty="0" smtClean="0"/>
          </a:p>
          <a:p>
            <a:r>
              <a:rPr lang="en-US" dirty="0" smtClean="0"/>
              <a:t>Application driven development.</a:t>
            </a:r>
          </a:p>
        </p:txBody>
      </p:sp>
    </p:spTree>
    <p:extLst>
      <p:ext uri="{BB962C8B-B14F-4D97-AF65-F5344CB8AC3E}">
        <p14:creationId xmlns:p14="http://schemas.microsoft.com/office/powerpoint/2010/main" val="288071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22924" y="700084"/>
            <a:ext cx="2032000" cy="1964267"/>
            <a:chOff x="3453332" y="909983"/>
            <a:chExt cx="3231154" cy="3142444"/>
          </a:xfrm>
        </p:grpSpPr>
        <p:sp>
          <p:nvSpPr>
            <p:cNvPr id="19" name="Oval 18"/>
            <p:cNvSpPr/>
            <p:nvPr/>
          </p:nvSpPr>
          <p:spPr>
            <a:xfrm>
              <a:off x="3453332" y="909983"/>
              <a:ext cx="3231154" cy="31424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038" y="2138342"/>
              <a:ext cx="2841690" cy="83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Information Extraction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39070" y="1325003"/>
            <a:ext cx="734866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Reasoning with automatically extracted knowledge</a:t>
            </a:r>
          </a:p>
          <a:p>
            <a:endParaRPr lang="en-US" dirty="0"/>
          </a:p>
          <a:p>
            <a:r>
              <a:rPr lang="en-US" dirty="0" smtClean="0"/>
              <a:t>	Handle gaps and uncertainty via probabilistic methods.</a:t>
            </a:r>
          </a:p>
          <a:p>
            <a:r>
              <a:rPr lang="en-US" dirty="0"/>
              <a:t>	</a:t>
            </a:r>
            <a:r>
              <a:rPr lang="en-US" dirty="0" smtClean="0"/>
              <a:t>Combining robust shallow methods with formal reasoning.</a:t>
            </a:r>
          </a:p>
          <a:p>
            <a:r>
              <a:rPr lang="en-US" dirty="0"/>
              <a:t>	</a:t>
            </a:r>
            <a:r>
              <a:rPr lang="en-US" dirty="0" smtClean="0"/>
              <a:t>Broad-coverage methods for bridging gaps in knowledge.</a:t>
            </a:r>
          </a:p>
          <a:p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/>
          </a:p>
          <a:p>
            <a:pPr lvl="1"/>
            <a:r>
              <a:rPr lang="en-US" dirty="0" smtClean="0"/>
              <a:t>Question answering</a:t>
            </a:r>
          </a:p>
          <a:p>
            <a:pPr lvl="1"/>
            <a:r>
              <a:rPr lang="en-US" dirty="0" smtClean="0"/>
              <a:t>Knowledge-based population</a:t>
            </a:r>
          </a:p>
          <a:p>
            <a:pPr lvl="1"/>
            <a:r>
              <a:rPr lang="en-US" dirty="0" smtClean="0"/>
              <a:t>Common-sense reasoning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072" y="4500017"/>
            <a:ext cx="8161462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Develop mechanisms that help identify what is missing.</a:t>
            </a:r>
          </a:p>
          <a:p>
            <a:r>
              <a:rPr lang="en-US" dirty="0"/>
              <a:t>	</a:t>
            </a:r>
            <a:r>
              <a:rPr lang="en-US" dirty="0" smtClean="0"/>
              <a:t>Feature-based entailments lack explanatory powers </a:t>
            </a:r>
          </a:p>
          <a:p>
            <a:endParaRPr lang="en-US" dirty="0"/>
          </a:p>
          <a:p>
            <a:r>
              <a:rPr lang="en-US" dirty="0" smtClean="0"/>
              <a:t>Find balance between extraction difficulty vs. reasoning complexity.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Formal representations ease reasoning but are also harder to extract.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713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9070" y="1325003"/>
            <a:ext cx="73486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Semantic representations for Information Retrieval</a:t>
            </a:r>
            <a:endParaRPr lang="en-US" dirty="0"/>
          </a:p>
          <a:p>
            <a:r>
              <a:rPr lang="en-US" dirty="0" smtClean="0"/>
              <a:t>	Previous extraction techniques did not scale.</a:t>
            </a:r>
          </a:p>
          <a:p>
            <a:r>
              <a:rPr lang="en-US" dirty="0"/>
              <a:t>	</a:t>
            </a:r>
            <a:r>
              <a:rPr lang="en-US" dirty="0" smtClean="0"/>
              <a:t>Open Information Extraction does!</a:t>
            </a:r>
          </a:p>
          <a:p>
            <a:endParaRPr lang="en-US" dirty="0" smtClean="0"/>
          </a:p>
          <a:p>
            <a:r>
              <a:rPr lang="en-US" dirty="0" smtClean="0"/>
              <a:t>Facilitating information access in Mobile devices</a:t>
            </a:r>
          </a:p>
          <a:p>
            <a:r>
              <a:rPr lang="en-US" dirty="0"/>
              <a:t>	</a:t>
            </a:r>
            <a:r>
              <a:rPr lang="en-US" dirty="0" smtClean="0"/>
              <a:t>Knowledge-driven retrieval and organization</a:t>
            </a:r>
          </a:p>
          <a:p>
            <a:r>
              <a:rPr lang="en-US" dirty="0"/>
              <a:t>	</a:t>
            </a:r>
            <a:r>
              <a:rPr lang="en-US" dirty="0" smtClean="0"/>
              <a:t>Pro-active solutions for improving access to content.</a:t>
            </a:r>
          </a:p>
        </p:txBody>
      </p:sp>
      <p:sp>
        <p:nvSpPr>
          <p:cNvPr id="8" name="Oval 7"/>
          <p:cNvSpPr/>
          <p:nvPr/>
        </p:nvSpPr>
        <p:spPr>
          <a:xfrm>
            <a:off x="7382693" y="1818647"/>
            <a:ext cx="1592211" cy="169140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9" name="Oval 8"/>
          <p:cNvSpPr/>
          <p:nvPr/>
        </p:nvSpPr>
        <p:spPr>
          <a:xfrm>
            <a:off x="6693999" y="809036"/>
            <a:ext cx="1850059" cy="1873577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13459" y="1494757"/>
            <a:ext cx="178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Information Retrieval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328840" y="2556467"/>
            <a:ext cx="178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Mobile </a:t>
            </a:r>
          </a:p>
          <a:p>
            <a:pPr algn="ctr"/>
            <a:r>
              <a:rPr lang="en-US" sz="1400" dirty="0" smtClean="0"/>
              <a:t>Systems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3282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71" y="1175296"/>
            <a:ext cx="8505911" cy="5015970"/>
          </a:xfrm>
        </p:spPr>
        <p:txBody>
          <a:bodyPr>
            <a:normAutofit/>
          </a:bodyPr>
          <a:lstStyle/>
          <a:p>
            <a:r>
              <a:rPr lang="en-US" dirty="0" smtClean="0"/>
              <a:t>Deductive </a:t>
            </a:r>
            <a:endParaRPr lang="en-US" dirty="0"/>
          </a:p>
          <a:p>
            <a:pPr marL="274320" lvl="1" indent="0">
              <a:buNone/>
            </a:pPr>
            <a:r>
              <a:rPr lang="en-US" dirty="0" smtClean="0"/>
              <a:t>	Metal fork is made of metal + metals conduct electricity.</a:t>
            </a:r>
          </a:p>
          <a:p>
            <a:pPr marL="274320" lvl="1" indent="0">
              <a:buNone/>
            </a:pPr>
            <a:r>
              <a:rPr lang="en-US" dirty="0" smtClean="0"/>
              <a:t>		=&gt; Metal fork conducts electricity.</a:t>
            </a:r>
            <a:endParaRPr lang="en-US" dirty="0"/>
          </a:p>
          <a:p>
            <a:r>
              <a:rPr lang="en-US" dirty="0" smtClean="0"/>
              <a:t>Abductive Reasoning</a:t>
            </a:r>
          </a:p>
          <a:p>
            <a:pPr marL="274320" lvl="1" indent="0">
              <a:buNone/>
            </a:pPr>
            <a:r>
              <a:rPr lang="en-US" dirty="0" smtClean="0"/>
              <a:t>	Car skids on road. Smoke is produced under the tires.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What generated the heat that produced the smoke?</a:t>
            </a:r>
          </a:p>
          <a:p>
            <a:endParaRPr lang="en-US" dirty="0"/>
          </a:p>
          <a:p>
            <a:r>
              <a:rPr lang="en-US" dirty="0" smtClean="0"/>
              <a:t>Qualitative Reasoning with domain models</a:t>
            </a:r>
          </a:p>
          <a:p>
            <a:pPr marL="274320" lvl="1" indent="0">
              <a:buNone/>
            </a:pPr>
            <a:r>
              <a:rPr lang="en-US" dirty="0" smtClean="0"/>
              <a:t>	If predator population increases then prey population will decrease.</a:t>
            </a:r>
          </a:p>
          <a:p>
            <a:pPr marL="274320" lvl="1" indent="0">
              <a:buNone/>
            </a:pPr>
            <a:r>
              <a:rPr lang="en-US" dirty="0" smtClean="0"/>
              <a:t>	If temperature increases evaporation rate increases.</a:t>
            </a:r>
          </a:p>
          <a:p>
            <a:endParaRPr lang="en-US" dirty="0"/>
          </a:p>
          <a:p>
            <a:r>
              <a:rPr lang="en-US" dirty="0" smtClean="0"/>
              <a:t>Diagrammatic Reasoning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3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69258" y="3552727"/>
            <a:ext cx="2296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Propositional logic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5" y="4628099"/>
            <a:ext cx="4667937" cy="6463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8AA3"/>
                </a:solidFill>
              </a:rPr>
              <a:t>a</a:t>
            </a:r>
            <a:r>
              <a:rPr lang="en-US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dirty="0">
              <a:solidFill>
                <a:srgbClr val="8A8AA3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93328"/>
            <a:chOff x="3939748" y="2120901"/>
            <a:chExt cx="2515920" cy="1841683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88520"/>
              <a:chOff x="4921252" y="2185231"/>
              <a:chExt cx="2414320" cy="1388520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0"/>
                <a:ext cx="2356264" cy="355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Propositions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IF-THEN rules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806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22250" y="2681209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First-order logic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22250" y="2130258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Graph-based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69258" y="355272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Propositional 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2250" y="240583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Probabilistic Inference + FOL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86492" y="6040782"/>
            <a:ext cx="1163865" cy="2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6" y="4628099"/>
            <a:ext cx="3232500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A8AA3"/>
                </a:solidFill>
              </a:rPr>
              <a:t>a</a:t>
            </a:r>
            <a:r>
              <a:rPr lang="en-US" sz="1200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sz="1200" dirty="0">
              <a:solidFill>
                <a:srgbClr val="8A8AA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0346" y="3517387"/>
            <a:ext cx="3074635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A8AA3"/>
                </a:solidFill>
              </a:rPr>
              <a:t>metal(x) =&gt; conductor(x, Electricity)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substance(x, metal) =&gt; metal(x)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51824"/>
            <a:chOff x="3939748" y="2120901"/>
            <a:chExt cx="2515920" cy="1793710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40547"/>
              <a:chOff x="4921252" y="2185231"/>
              <a:chExt cx="2414320" cy="134054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1"/>
                <a:ext cx="2356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Re-write Rules 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507933" y="1825602"/>
            <a:ext cx="1893381" cy="1574414"/>
            <a:chOff x="5805174" y="705761"/>
            <a:chExt cx="2041952" cy="1819821"/>
          </a:xfrm>
        </p:grpSpPr>
        <p:sp>
          <p:nvSpPr>
            <p:cNvPr id="36" name="TextBox 35"/>
            <p:cNvSpPr txBox="1"/>
            <p:nvPr/>
          </p:nvSpPr>
          <p:spPr>
            <a:xfrm>
              <a:off x="5861052" y="2217805"/>
              <a:ext cx="1986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Variablized Rules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05174" y="705761"/>
              <a:ext cx="1946703" cy="1524034"/>
              <a:chOff x="5805174" y="705761"/>
              <a:chExt cx="1946703" cy="152403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886452" y="1033501"/>
                <a:ext cx="1710256" cy="938231"/>
                <a:chOff x="6239944" y="889790"/>
                <a:chExt cx="1710256" cy="938231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6680200" y="1230289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BLUE</a:t>
                  </a:r>
                  <a:endParaRPr lang="en-US" sz="1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124700" y="889790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AMR</a:t>
                  </a:r>
                  <a:endParaRPr lang="en-US" sz="12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39944" y="1551022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Tuples</a:t>
                  </a:r>
                  <a:endParaRPr lang="en-US" sz="1200" dirty="0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5805174" y="705761"/>
                <a:ext cx="1946703" cy="1524034"/>
              </a:xfrm>
              <a:prstGeom prst="ellipse">
                <a:avLst/>
              </a:prstGeom>
              <a:no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IF-THEN rules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583297" y="6040782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Variablized Rules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710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Rel-grams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976834"/>
              </p:ext>
            </p:extLst>
          </p:nvPr>
        </p:nvGraphicFramePr>
        <p:xfrm>
          <a:off x="187097" y="1905750"/>
          <a:ext cx="8657885" cy="3604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Valid?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Relation?</a:t>
                      </a:r>
                    </a:p>
                  </a:txBody>
                  <a:tcPr>
                    <a:solidFill>
                      <a:srgbClr val="B9CDE5"/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(lawsuit, be file by, X)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 : [organization]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 = union, Trust Insurance</a:t>
                      </a:r>
                      <a:r>
                        <a:rPr lang="en-US" sz="14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co., 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(Y,</a:t>
                      </a:r>
                      <a:r>
                        <a:rPr lang="en-US" sz="1400" baseline="0" dirty="0" smtClean="0"/>
                        <a:t> to hear, argument)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: [person]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= judge</a:t>
                      </a:r>
                    </a:p>
                    <a:p>
                      <a:endParaRPr lang="en-US" sz="1400" baseline="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Entails</a:t>
                      </a:r>
                      <a:endParaRPr lang="en-US" sz="1400" dirty="0"/>
                    </a:p>
                  </a:txBody>
                  <a:tcPr/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(lawsuit, be file by, X)</a:t>
                      </a:r>
                    </a:p>
                    <a:p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X company, Powers, …</a:t>
                      </a:r>
                      <a:endParaRPr lang="en-US" sz="1400" dirty="0">
                        <a:solidFill>
                          <a:srgbClr val="A6A6A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(X,</a:t>
                      </a:r>
                      <a:r>
                        <a:rPr lang="en-US" sz="1400" baseline="0" dirty="0" smtClean="0"/>
                        <a:t> be base in, Y)</a:t>
                      </a:r>
                      <a:endParaRPr lang="en-US" sz="140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Y = {Washington,</a:t>
                      </a: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 Kansas City, …</a:t>
                      </a: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}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(lawsuit,</a:t>
                      </a:r>
                      <a:r>
                        <a:rPr lang="en-US" sz="1400" baseline="0" dirty="0" smtClean="0"/>
                        <a:t> be file by, X)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X = {union, Trust Insurance</a:t>
                      </a: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 co., ..}</a:t>
                      </a:r>
                      <a:endParaRPr lang="en-US" sz="1400" dirty="0" smtClean="0">
                        <a:solidFill>
                          <a:srgbClr val="A6A6A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(Y</a:t>
                      </a:r>
                      <a:r>
                        <a:rPr lang="en-US" sz="1400" baseline="0" dirty="0" smtClean="0"/>
                        <a:t>, be for, comment)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= {official, Officials, Oliver}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02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45" y="16520"/>
            <a:ext cx="8505911" cy="990600"/>
          </a:xfrm>
        </p:spPr>
        <p:txBody>
          <a:bodyPr/>
          <a:lstStyle/>
          <a:p>
            <a:pPr algn="ctr"/>
            <a:r>
              <a:rPr lang="en-US" dirty="0" smtClean="0"/>
              <a:t>Rel-grams Evaluation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4510" y="1044187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sample of 1500 Rel-grams from the Top </a:t>
            </a:r>
            <a:r>
              <a:rPr lang="en-US" dirty="0" smtClean="0"/>
              <a:t>10%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9266" y="5194300"/>
            <a:ext cx="7495689" cy="89323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 large proportion of Rel-grams carry useful information about events.</a:t>
            </a:r>
            <a:endParaRPr lang="en-US" dirty="0" smtClean="0"/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3260635" y="6479498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Balasubramanian </a:t>
            </a:r>
            <a:r>
              <a:rPr lang="en-US" dirty="0"/>
              <a:t>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417135" y="30988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193515"/>
              </p:ext>
            </p:extLst>
          </p:nvPr>
        </p:nvGraphicFramePr>
        <p:xfrm>
          <a:off x="2286000" y="1752600"/>
          <a:ext cx="56007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60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mean by knowledge? What is my goal?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75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91F9BF1-289C-AE4C-AF6B-47345B675795}" type="slidenum">
              <a:rPr lang="en-US">
                <a:solidFill>
                  <a:srgbClr val="003399"/>
                </a:solidFill>
              </a:rPr>
              <a:pPr/>
              <a:t>80</a:t>
            </a:fld>
            <a:endParaRPr lang="en-US">
              <a:solidFill>
                <a:srgbClr val="003399"/>
              </a:solidFill>
            </a:endParaRPr>
          </a:p>
        </p:txBody>
      </p:sp>
      <p:grpSp>
        <p:nvGrpSpPr>
          <p:cNvPr id="13318" name="Group 6"/>
          <p:cNvGrpSpPr>
            <a:grpSpLocks/>
          </p:cNvGrpSpPr>
          <p:nvPr/>
        </p:nvGrpSpPr>
        <p:grpSpPr bwMode="auto">
          <a:xfrm>
            <a:off x="920750" y="2200275"/>
            <a:ext cx="1839913" cy="868363"/>
            <a:chOff x="1464740" y="4371624"/>
            <a:chExt cx="5263441" cy="2106786"/>
          </a:xfrm>
        </p:grpSpPr>
        <p:sp>
          <p:nvSpPr>
            <p:cNvPr id="8" name="Oval 7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6" name="Straight Connector 15"/>
            <p:cNvCxnSpPr>
              <a:stCxn id="10" idx="1"/>
              <a:endCxn id="8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stCxn id="9" idx="6"/>
              <a:endCxn id="10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>
              <a:stCxn id="14" idx="7"/>
              <a:endCxn id="10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>
              <a:endCxn id="11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stCxn id="10" idx="6"/>
              <a:endCxn id="12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stCxn id="11" idx="6"/>
              <a:endCxn id="13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8" name="Straight Connector 27"/>
            <p:cNvCxnSpPr>
              <a:stCxn id="23" idx="7"/>
              <a:endCxn id="22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23" idx="6"/>
              <a:endCxn id="24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/>
            <p:cNvCxnSpPr>
              <a:stCxn id="27" idx="7"/>
              <a:endCxn id="24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>
              <a:endCxn id="25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>
              <a:stCxn id="13" idx="5"/>
              <a:endCxn id="22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>
              <a:stCxn id="14" idx="6"/>
              <a:endCxn id="12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>
              <a:stCxn id="11" idx="5"/>
              <a:endCxn id="12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>
              <a:stCxn id="22" idx="5"/>
              <a:endCxn id="24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>
              <a:stCxn id="24" idx="5"/>
              <a:endCxn id="26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27" idx="5"/>
              <a:endCxn id="26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15" idx="5"/>
              <a:endCxn id="25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25" idx="5"/>
              <a:endCxn id="26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321" name="TextBox 107"/>
          <p:cNvSpPr txBox="1">
            <a:spLocks noChangeArrowheads="1"/>
          </p:cNvSpPr>
          <p:nvPr/>
        </p:nvSpPr>
        <p:spPr bwMode="auto">
          <a:xfrm>
            <a:off x="3457574" y="2263775"/>
            <a:ext cx="56864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808038" indent="-350838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indent="0"/>
            <a:r>
              <a:rPr lang="en-US" dirty="0" smtClean="0">
                <a:latin typeface="+mn-lt"/>
                <a:cs typeface="Times New Roman" charset="0"/>
              </a:rPr>
              <a:t>Create </a:t>
            </a:r>
            <a:r>
              <a:rPr lang="en-US" dirty="0">
                <a:latin typeface="+mn-lt"/>
                <a:cs typeface="Times New Roman" charset="0"/>
              </a:rPr>
              <a:t>a </a:t>
            </a:r>
            <a:r>
              <a:rPr lang="en-US" dirty="0">
                <a:solidFill>
                  <a:srgbClr val="0000FF"/>
                </a:solidFill>
                <a:latin typeface="+mn-lt"/>
                <a:cs typeface="Times New Roman" charset="0"/>
              </a:rPr>
              <a:t>graph </a:t>
            </a:r>
            <a:r>
              <a:rPr lang="en-US" dirty="0">
                <a:latin typeface="+mn-lt"/>
                <a:cs typeface="Times New Roman" charset="0"/>
              </a:rPr>
              <a:t>from Rel-grams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latin typeface="+mn-lt"/>
                <a:cs typeface="Times New Roman" charset="0"/>
              </a:rPr>
              <a:t>Nodes = </a:t>
            </a:r>
            <a:r>
              <a:rPr lang="en-US" dirty="0" smtClean="0">
                <a:latin typeface="+mn-lt"/>
                <a:cs typeface="Times New Roman" charset="0"/>
              </a:rPr>
              <a:t>Generalized tuples</a:t>
            </a:r>
            <a:endParaRPr lang="en-US" dirty="0">
              <a:latin typeface="+mn-lt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dirty="0">
                <a:latin typeface="+mn-lt"/>
                <a:cs typeface="Times New Roman" charset="0"/>
              </a:rPr>
              <a:t>Edge = </a:t>
            </a:r>
            <a:r>
              <a:rPr lang="en-US" dirty="0" smtClean="0">
                <a:latin typeface="+mn-lt"/>
                <a:cs typeface="Times New Roman" charset="0"/>
              </a:rPr>
              <a:t>Symmetric conditional probability</a:t>
            </a:r>
            <a:endParaRPr lang="en-US" dirty="0">
              <a:latin typeface="+mn-lt"/>
              <a:cs typeface="Times New Roman" charset="0"/>
            </a:endParaRPr>
          </a:p>
        </p:txBody>
      </p: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920750" y="4048125"/>
            <a:ext cx="1839913" cy="868362"/>
            <a:chOff x="1464740" y="4371624"/>
            <a:chExt cx="5263441" cy="2106786"/>
          </a:xfrm>
        </p:grpSpPr>
        <p:sp>
          <p:nvSpPr>
            <p:cNvPr id="41" name="Oval 40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9" name="Straight Connector 48"/>
            <p:cNvCxnSpPr>
              <a:stCxn id="43" idx="1"/>
              <a:endCxn id="41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>
              <a:stCxn id="42" idx="6"/>
              <a:endCxn id="43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>
              <a:stCxn id="47" idx="7"/>
              <a:endCxn id="43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endCxn id="44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/>
            <p:cNvCxnSpPr>
              <a:stCxn id="43" idx="6"/>
              <a:endCxn id="45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/>
            <p:cNvCxnSpPr>
              <a:stCxn id="44" idx="6"/>
              <a:endCxn id="46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61" name="Straight Connector 60"/>
            <p:cNvCxnSpPr>
              <a:stCxn id="56" idx="7"/>
              <a:endCxn id="55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6" idx="6"/>
              <a:endCxn id="57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60" idx="7"/>
              <a:endCxn id="57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/>
            <p:cNvCxnSpPr>
              <a:endCxn id="58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/>
            <p:cNvCxnSpPr>
              <a:stCxn id="46" idx="5"/>
              <a:endCxn id="55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Connector 65"/>
            <p:cNvCxnSpPr>
              <a:stCxn id="47" idx="6"/>
              <a:endCxn id="45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>
              <a:stCxn id="44" idx="5"/>
              <a:endCxn id="45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>
              <a:stCxn id="55" idx="5"/>
              <a:endCxn id="57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/>
            <p:cNvCxnSpPr>
              <a:stCxn id="57" idx="5"/>
              <a:endCxn id="59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/>
            <p:cNvCxnSpPr>
              <a:stCxn id="60" idx="5"/>
              <a:endCxn id="59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48" idx="5"/>
              <a:endCxn id="58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58" idx="5"/>
              <a:endCxn id="59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3486150" y="4098925"/>
            <a:ext cx="53588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>
                <a:latin typeface="+mn-lt"/>
                <a:cs typeface="Times New Roman" charset="0"/>
              </a:rPr>
              <a:t>Use high </a:t>
            </a:r>
            <a:r>
              <a:rPr lang="en-US" dirty="0">
                <a:latin typeface="+mn-lt"/>
                <a:cs typeface="Times New Roman" charset="0"/>
              </a:rPr>
              <a:t>connectivity </a:t>
            </a:r>
            <a:r>
              <a:rPr lang="en-US" dirty="0" smtClean="0">
                <a:latin typeface="+mn-lt"/>
                <a:cs typeface="Times New Roman" charset="0"/>
              </a:rPr>
              <a:t>nodes as 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Times New Roman" charset="0"/>
              </a:rPr>
              <a:t>seeds</a:t>
            </a:r>
            <a:r>
              <a:rPr lang="en-US" dirty="0" smtClean="0">
                <a:latin typeface="+mn-lt"/>
                <a:cs typeface="Times New Roman" charset="0"/>
              </a:rPr>
              <a:t>.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+mn-lt"/>
                <a:cs typeface="Times New Roman" charset="0"/>
              </a:rPr>
              <a:t>Centrality indicates salience.</a:t>
            </a:r>
            <a:endParaRPr lang="en-US" dirty="0">
              <a:latin typeface="+mn-lt"/>
              <a:cs typeface="Times New Roman" charset="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1279525" y="4318000"/>
            <a:ext cx="76200" cy="76200"/>
          </a:xfrm>
          <a:prstGeom prst="ellipse">
            <a:avLst/>
          </a:prstGeom>
          <a:solidFill>
            <a:schemeClr val="accent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365375" y="4559300"/>
            <a:ext cx="76200" cy="76200"/>
          </a:xfrm>
          <a:prstGeom prst="ellipse">
            <a:avLst/>
          </a:prstGeom>
          <a:solidFill>
            <a:schemeClr val="accent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6" name="Title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</p:spPr>
        <p:txBody>
          <a:bodyPr/>
          <a:lstStyle/>
          <a:p>
            <a:r>
              <a:rPr lang="en-US" dirty="0" smtClean="0"/>
              <a:t>Findin</a:t>
            </a:r>
            <a:r>
              <a:rPr lang="en-US" dirty="0" smtClean="0"/>
              <a:t>g Related Tuples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5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40968"/>
              </p:ext>
            </p:extLst>
          </p:nvPr>
        </p:nvGraphicFramePr>
        <p:xfrm>
          <a:off x="1659466" y="3219109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[person], failed,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Ramirez,</a:t>
                      </a:r>
                      <a:r>
                        <a:rPr lang="en-US" sz="1400" baseline="0" dirty="0" smtClean="0"/>
                        <a:t> used, [substance]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smtClean="0"/>
              <a:t>Schemas from Related Tuples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38200"/>
              </p:ext>
            </p:extLst>
          </p:nvPr>
        </p:nvGraphicFramePr>
        <p:xfrm>
          <a:off x="1659466" y="3219109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A2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A3: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A4: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A5: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A6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: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A4: </a:t>
                      </a:r>
                      <a:r>
                        <a:rPr lang="en-US" sz="1400" dirty="0" smtClean="0"/>
                        <a:t>[person], failed, </a:t>
                      </a:r>
                      <a:r>
                        <a:rPr lang="en-US" sz="1400" b="1" dirty="0" smtClean="0"/>
                        <a:t>A7</a:t>
                      </a:r>
                      <a:r>
                        <a:rPr lang="en-US" sz="1400" dirty="0" smtClean="0"/>
                        <a:t>:test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A8: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dirty="0" smtClean="0"/>
                        <a:t>Ramirez,</a:t>
                      </a:r>
                      <a:r>
                        <a:rPr lang="en-US" sz="1400" baseline="0" dirty="0" smtClean="0"/>
                        <a:t> used, </a:t>
                      </a:r>
                      <a:r>
                        <a:rPr lang="en-US" sz="1400" b="1" baseline="0" dirty="0" smtClean="0"/>
                        <a:t>A9: </a:t>
                      </a:r>
                      <a:r>
                        <a:rPr lang="en-US" sz="1400" baseline="0" dirty="0" smtClean="0"/>
                        <a:t>[substance]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1405870" y="1622546"/>
            <a:ext cx="669672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latin typeface="+mn-lt"/>
                <a:cs typeface="Times New Roman" charset="0"/>
              </a:rPr>
              <a:t>Extract actors from arguments.</a:t>
            </a:r>
            <a:endParaRPr lang="en-US" sz="2000" dirty="0">
              <a:latin typeface="+mn-lt"/>
              <a:cs typeface="Times New Roman" charset="0"/>
            </a:endParaRP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Use equality constraints.</a:t>
            </a: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Merge candidates that share the same relation.</a:t>
            </a: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Use type compatibility rules.</a:t>
            </a:r>
            <a:endParaRPr lang="en-US" sz="2000" dirty="0" smtClean="0">
              <a:latin typeface="+mn-lt"/>
              <a:cs typeface="Times New Roman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03057"/>
              </p:ext>
            </p:extLst>
          </p:nvPr>
        </p:nvGraphicFramePr>
        <p:xfrm>
          <a:off x="1659466" y="3237818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A2: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A4: </a:t>
                      </a: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1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A6: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A1: ([person]</a:t>
                      </a:r>
                      <a:r>
                        <a:rPr lang="en-US" sz="1400" dirty="0" smtClean="0"/>
                        <a:t>, failed, A7:test)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A1: Ramirez</a:t>
                      </a:r>
                      <a:r>
                        <a:rPr lang="en-US" sz="1400" b="0" dirty="0" smtClean="0"/>
                        <a:t>,</a:t>
                      </a:r>
                      <a:r>
                        <a:rPr lang="en-US" sz="1400" b="0" baseline="0" dirty="0" smtClean="0"/>
                        <a:t> used, </a:t>
                      </a:r>
                      <a:r>
                        <a:rPr lang="en-US" sz="1400" b="1" baseline="0" dirty="0" smtClean="0"/>
                        <a:t>A4: [substance]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33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31715" y="2979104"/>
            <a:ext cx="2144904" cy="1217696"/>
            <a:chOff x="4724400" y="2489200"/>
            <a:chExt cx="3727707" cy="21717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9085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/>
      </a:spPr>
      <a:bodyPr rtlCol="0" anchor="ctr"/>
      <a:lstStyle>
        <a:defPPr algn="ctr">
          <a:defRPr sz="1000" dirty="0" smtClean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>
          <a:solidFill>
            <a:schemeClr val="accent3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14429</TotalTime>
  <Words>5291</Words>
  <Application>Microsoft Macintosh PowerPoint</Application>
  <PresentationFormat>On-screen Show (4:3)</PresentationFormat>
  <Paragraphs>1591</Paragraphs>
  <Slides>81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Default Theme</vt:lpstr>
      <vt:lpstr>Open-domain Knowledge Extraction</vt:lpstr>
      <vt:lpstr>Research Interests</vt:lpstr>
      <vt:lpstr>Organizing Information About Entities</vt:lpstr>
      <vt:lpstr>Organizing Information About Entities</vt:lpstr>
      <vt:lpstr>Extracting Salient Information About Events</vt:lpstr>
      <vt:lpstr>Extracting Salient Information About Events</vt:lpstr>
      <vt:lpstr>Question Answering</vt:lpstr>
      <vt:lpstr>What do I mean by knowledge? What is my goal?</vt:lpstr>
      <vt:lpstr>This Talk</vt:lpstr>
      <vt:lpstr>Aspect Models for Topic Pages</vt:lpstr>
      <vt:lpstr>Organizing Information on Topics</vt:lpstr>
      <vt:lpstr>Manually Authored Solutions</vt:lpstr>
      <vt:lpstr>Automatic Topic Pages</vt:lpstr>
      <vt:lpstr>Challenges</vt:lpstr>
      <vt:lpstr>Approach</vt:lpstr>
      <vt:lpstr>Query-log based aspect models</vt:lpstr>
      <vt:lpstr>Aspect Models</vt:lpstr>
      <vt:lpstr>Specific Aspects</vt:lpstr>
      <vt:lpstr>Related Aspect Model</vt:lpstr>
      <vt:lpstr>Finding Related Entities</vt:lpstr>
      <vt:lpstr>Retrieving and Organizing Sentences</vt:lpstr>
      <vt:lpstr>Retrieving Sentences</vt:lpstr>
      <vt:lpstr>Retrieving Sentences</vt:lpstr>
      <vt:lpstr>Pruning and Ordering Sentences</vt:lpstr>
      <vt:lpstr>Evaluation</vt:lpstr>
      <vt:lpstr>Summary</vt:lpstr>
      <vt:lpstr>This Talk</vt:lpstr>
      <vt:lpstr>Generating Coherent Event Schemas </vt:lpstr>
      <vt:lpstr>Motivation</vt:lpstr>
      <vt:lpstr>Motivation</vt:lpstr>
      <vt:lpstr>Open Information Extraction</vt:lpstr>
      <vt:lpstr>Open Information Extraction</vt:lpstr>
      <vt:lpstr>Event Extraction using Templates</vt:lpstr>
      <vt:lpstr>Will this scale?</vt:lpstr>
      <vt:lpstr>Task Definition</vt:lpstr>
      <vt:lpstr>Event Schemas</vt:lpstr>
      <vt:lpstr>Observations</vt:lpstr>
      <vt:lpstr>Our Solution</vt:lpstr>
      <vt:lpstr>Representing Relations</vt:lpstr>
      <vt:lpstr>Rel-grams – A model of relation co-occurrence</vt:lpstr>
      <vt:lpstr>Rel-grams Tabulation</vt:lpstr>
      <vt:lpstr>Does Rel-gram capture useful knowledge?</vt:lpstr>
      <vt:lpstr>Building Schemas</vt:lpstr>
      <vt:lpstr>Rel-grams to Schemas</vt:lpstr>
      <vt:lpstr>System Output</vt:lpstr>
      <vt:lpstr>Coherence Issue in Prior Work</vt:lpstr>
      <vt:lpstr>Evaluating Schemas</vt:lpstr>
      <vt:lpstr>Results</vt:lpstr>
      <vt:lpstr>Summary</vt:lpstr>
      <vt:lpstr>This Talk</vt:lpstr>
      <vt:lpstr>PowerPoint Presentation</vt:lpstr>
      <vt:lpstr>4th Grade Science Questions</vt:lpstr>
      <vt:lpstr>Keyword Matching alone isn’t adequate.</vt:lpstr>
      <vt:lpstr>4th Grade Knowledge Requirements</vt:lpstr>
      <vt:lpstr>Our Approach</vt:lpstr>
      <vt:lpstr>Machine-reading to Extract Knowledge</vt:lpstr>
      <vt:lpstr>Answering Questions using Knowledge</vt:lpstr>
      <vt:lpstr>Question Interpretation</vt:lpstr>
      <vt:lpstr>Retrieving Supporting Evidence</vt:lpstr>
      <vt:lpstr>Matching as Reasoning</vt:lpstr>
      <vt:lpstr>Matching as Reasoning</vt:lpstr>
      <vt:lpstr>4th Grade Science Exam Results</vt:lpstr>
      <vt:lpstr>Summary</vt:lpstr>
      <vt:lpstr>Future Work</vt:lpstr>
      <vt:lpstr>Future Work</vt:lpstr>
      <vt:lpstr>PowerPoint Presentation</vt:lpstr>
      <vt:lpstr>Future Work</vt:lpstr>
      <vt:lpstr>In context</vt:lpstr>
      <vt:lpstr>Future Work</vt:lpstr>
      <vt:lpstr>Future Work</vt:lpstr>
      <vt:lpstr>Future Work – Extracting Richer Structures</vt:lpstr>
      <vt:lpstr>Future Directions</vt:lpstr>
      <vt:lpstr>Future Directions</vt:lpstr>
      <vt:lpstr>Future Directions</vt:lpstr>
      <vt:lpstr>Future Work</vt:lpstr>
      <vt:lpstr>Future Work</vt:lpstr>
      <vt:lpstr>Future Work</vt:lpstr>
      <vt:lpstr>Sample Rel-grams </vt:lpstr>
      <vt:lpstr>Rel-grams Evaluation</vt:lpstr>
      <vt:lpstr>Finding Related Tuples</vt:lpstr>
      <vt:lpstr>Building Schemas from Related Tuples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Event Schemas</dc:title>
  <dc:creator>Niranjan Balasubramanian</dc:creator>
  <cp:lastModifiedBy>Niranjan Balasubramanian</cp:lastModifiedBy>
  <cp:revision>1083</cp:revision>
  <dcterms:created xsi:type="dcterms:W3CDTF">2014-03-02T05:49:10Z</dcterms:created>
  <dcterms:modified xsi:type="dcterms:W3CDTF">2014-03-13T06:26:44Z</dcterms:modified>
</cp:coreProperties>
</file>